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</p:sldMasterIdLst>
  <p:notesMasterIdLst>
    <p:notesMasterId r:id="rId48"/>
  </p:notesMasterIdLst>
  <p:handoutMasterIdLst>
    <p:handoutMasterId r:id="rId49"/>
  </p:handoutMasterIdLst>
  <p:sldIdLst>
    <p:sldId id="257" r:id="rId5"/>
    <p:sldId id="264" r:id="rId6"/>
    <p:sldId id="286" r:id="rId7"/>
    <p:sldId id="265" r:id="rId8"/>
    <p:sldId id="267" r:id="rId9"/>
    <p:sldId id="294" r:id="rId10"/>
    <p:sldId id="293" r:id="rId11"/>
    <p:sldId id="262" r:id="rId12"/>
    <p:sldId id="306" r:id="rId13"/>
    <p:sldId id="289" r:id="rId14"/>
    <p:sldId id="272" r:id="rId15"/>
    <p:sldId id="295" r:id="rId16"/>
    <p:sldId id="274" r:id="rId17"/>
    <p:sldId id="276" r:id="rId18"/>
    <p:sldId id="296" r:id="rId19"/>
    <p:sldId id="273" r:id="rId20"/>
    <p:sldId id="284" r:id="rId21"/>
    <p:sldId id="300" r:id="rId22"/>
    <p:sldId id="299" r:id="rId23"/>
    <p:sldId id="297" r:id="rId24"/>
    <p:sldId id="301" r:id="rId25"/>
    <p:sldId id="292" r:id="rId26"/>
    <p:sldId id="278" r:id="rId27"/>
    <p:sldId id="279" r:id="rId28"/>
    <p:sldId id="280" r:id="rId29"/>
    <p:sldId id="282" r:id="rId30"/>
    <p:sldId id="311" r:id="rId31"/>
    <p:sldId id="312" r:id="rId32"/>
    <p:sldId id="313" r:id="rId33"/>
    <p:sldId id="315" r:id="rId34"/>
    <p:sldId id="318" r:id="rId35"/>
    <p:sldId id="324" r:id="rId36"/>
    <p:sldId id="320" r:id="rId37"/>
    <p:sldId id="321" r:id="rId38"/>
    <p:sldId id="322" r:id="rId39"/>
    <p:sldId id="323" r:id="rId40"/>
    <p:sldId id="305" r:id="rId41"/>
    <p:sldId id="304" r:id="rId42"/>
    <p:sldId id="310" r:id="rId43"/>
    <p:sldId id="266" r:id="rId44"/>
    <p:sldId id="288" r:id="rId45"/>
    <p:sldId id="283" r:id="rId46"/>
    <p:sldId id="307" r:id="rId47"/>
  </p:sldIdLst>
  <p:sldSz cx="12192000" cy="6858000"/>
  <p:notesSz cx="6858000" cy="9144000"/>
  <p:defaultTextStyle>
    <a:defPPr rtl="0">
      <a:defRPr lang="hr-h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4529"/>
    <a:srgbClr val="2B3922"/>
    <a:srgbClr val="2E3722"/>
    <a:srgbClr val="FCF7F1"/>
    <a:srgbClr val="B8D233"/>
    <a:srgbClr val="5CC6D6"/>
    <a:srgbClr val="F8D22F"/>
    <a:srgbClr val="F03F2B"/>
    <a:srgbClr val="3488A0"/>
    <a:srgbClr val="579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žica Jauk" userId="c6b0c82f-33bb-4840-ae07-16d64d997537" providerId="ADAL" clId="{F8282856-B771-4692-A971-F89AE91DAC35}"/>
    <pc:docChg chg="modSld">
      <pc:chgData name="Ružica Jauk" userId="c6b0c82f-33bb-4840-ae07-16d64d997537" providerId="ADAL" clId="{F8282856-B771-4692-A971-F89AE91DAC35}" dt="2026-02-12T15:23:00.361" v="54" actId="20577"/>
      <pc:docMkLst>
        <pc:docMk/>
      </pc:docMkLst>
      <pc:sldChg chg="modSp mod">
        <pc:chgData name="Ružica Jauk" userId="c6b0c82f-33bb-4840-ae07-16d64d997537" providerId="ADAL" clId="{F8282856-B771-4692-A971-F89AE91DAC35}" dt="2026-02-12T15:23:00.361" v="54" actId="20577"/>
        <pc:sldMkLst>
          <pc:docMk/>
          <pc:sldMk cId="137829565" sldId="286"/>
        </pc:sldMkLst>
        <pc:spChg chg="mod">
          <ac:chgData name="Ružica Jauk" userId="c6b0c82f-33bb-4840-ae07-16d64d997537" providerId="ADAL" clId="{F8282856-B771-4692-A971-F89AE91DAC35}" dt="2026-02-12T15:23:00.361" v="54" actId="20577"/>
          <ac:spMkLst>
            <pc:docMk/>
            <pc:sldMk cId="137829565" sldId="286"/>
            <ac:spMk id="2" creationId="{31284EF1-74B9-AC09-59AC-607F2BDCA4B3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158258-C208-4803-B91D-1CBCF5D78AE2}" type="doc">
      <dgm:prSet loTypeId="urn:microsoft.com/office/officeart/2005/8/layout/vList2" loCatId="list" qsTypeId="urn:microsoft.com/office/officeart/2005/8/quickstyle/simple2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D8B1F97E-05E7-4DD1-8A67-5667C9F8FD54}">
      <dgm:prSet/>
      <dgm:spPr/>
      <dgm:t>
        <a:bodyPr/>
        <a:lstStyle/>
        <a:p>
          <a:r>
            <a:rPr lang="hr-HR"/>
            <a:t>„(...) oluja je bjesnila (...) sedam dana i sedam noći.” – Ziusudra 203</a:t>
          </a:r>
          <a:endParaRPr lang="en-US"/>
        </a:p>
      </dgm:t>
    </dgm:pt>
    <dgm:pt modelId="{05A0D7B2-51CA-480D-A9EA-D0B81135A0F9}" type="parTrans" cxnId="{61246F32-8D28-4CCD-937C-2C487F469183}">
      <dgm:prSet/>
      <dgm:spPr/>
      <dgm:t>
        <a:bodyPr/>
        <a:lstStyle/>
        <a:p>
          <a:endParaRPr lang="en-US"/>
        </a:p>
      </dgm:t>
    </dgm:pt>
    <dgm:pt modelId="{15348097-E975-4F90-9700-7E2D25C69747}" type="sibTrans" cxnId="{61246F32-8D28-4CCD-937C-2C487F469183}">
      <dgm:prSet/>
      <dgm:spPr/>
      <dgm:t>
        <a:bodyPr/>
        <a:lstStyle/>
        <a:p>
          <a:endParaRPr lang="en-US"/>
        </a:p>
      </dgm:t>
    </dgm:pt>
    <dgm:pt modelId="{9631BE6D-01DB-4279-94C9-06606BDFA552}">
      <dgm:prSet/>
      <dgm:spPr/>
      <dgm:t>
        <a:bodyPr/>
        <a:lstStyle/>
        <a:p>
          <a:r>
            <a:rPr lang="hr-HR"/>
            <a:t>„Sedam dana i sedam noći trajala je oluja.” – Atrahasis III, iv, 24</a:t>
          </a:r>
          <a:endParaRPr lang="en-US"/>
        </a:p>
      </dgm:t>
    </dgm:pt>
    <dgm:pt modelId="{C8C411E7-076A-4270-BE2A-AB51568F547F}" type="parTrans" cxnId="{A7C18341-09A0-4333-A6CA-BB156822AEA4}">
      <dgm:prSet/>
      <dgm:spPr/>
      <dgm:t>
        <a:bodyPr/>
        <a:lstStyle/>
        <a:p>
          <a:endParaRPr lang="en-US"/>
        </a:p>
      </dgm:t>
    </dgm:pt>
    <dgm:pt modelId="{224BD04E-23C0-4DF6-B26A-49CCE13B8BF8}" type="sibTrans" cxnId="{A7C18341-09A0-4333-A6CA-BB156822AEA4}">
      <dgm:prSet/>
      <dgm:spPr/>
      <dgm:t>
        <a:bodyPr/>
        <a:lstStyle/>
        <a:p>
          <a:endParaRPr lang="en-US"/>
        </a:p>
      </dgm:t>
    </dgm:pt>
    <dgm:pt modelId="{9C8BA7B7-E590-4BA3-95A6-A734F1EC80DE}">
      <dgm:prSet/>
      <dgm:spPr/>
      <dgm:t>
        <a:bodyPr/>
        <a:lstStyle/>
        <a:p>
          <a:r>
            <a:rPr lang="hr-HR"/>
            <a:t>„Šest dana i sedam noći trajaše vjetar i oluja.” – Gilgameš XI, 127</a:t>
          </a:r>
          <a:endParaRPr lang="en-US"/>
        </a:p>
      </dgm:t>
    </dgm:pt>
    <dgm:pt modelId="{73888BC7-308D-482F-9AF9-B394C32B06A4}" type="parTrans" cxnId="{46A31998-337C-42F2-8FF0-6A637FB9273D}">
      <dgm:prSet/>
      <dgm:spPr/>
      <dgm:t>
        <a:bodyPr/>
        <a:lstStyle/>
        <a:p>
          <a:endParaRPr lang="en-US"/>
        </a:p>
      </dgm:t>
    </dgm:pt>
    <dgm:pt modelId="{B7B5D951-15A9-4ACA-AA49-9597BDBEBB30}" type="sibTrans" cxnId="{46A31998-337C-42F2-8FF0-6A637FB9273D}">
      <dgm:prSet/>
      <dgm:spPr/>
      <dgm:t>
        <a:bodyPr/>
        <a:lstStyle/>
        <a:p>
          <a:endParaRPr lang="en-US"/>
        </a:p>
      </dgm:t>
    </dgm:pt>
    <dgm:pt modelId="{E715171D-33FB-4AE8-AFF3-5013AA982646}">
      <dgm:prSet/>
      <dgm:spPr/>
      <dgm:t>
        <a:bodyPr/>
        <a:lstStyle/>
        <a:p>
          <a:r>
            <a:rPr lang="hr-HR"/>
            <a:t>„I udari dažd na zemlju da pljušti četrdeset dana i četrdeset noći.” – Knjiga Postanka 7:12</a:t>
          </a:r>
          <a:endParaRPr lang="en-US"/>
        </a:p>
      </dgm:t>
    </dgm:pt>
    <dgm:pt modelId="{DC4C8A74-983C-4DB8-B41E-3E7808B96329}" type="parTrans" cxnId="{8AB3F56A-7A83-4359-BACF-F35AFAFE26B6}">
      <dgm:prSet/>
      <dgm:spPr/>
      <dgm:t>
        <a:bodyPr/>
        <a:lstStyle/>
        <a:p>
          <a:endParaRPr lang="en-US"/>
        </a:p>
      </dgm:t>
    </dgm:pt>
    <dgm:pt modelId="{9BBC0281-FE36-4D0E-97D3-FDF8D95B77EC}" type="sibTrans" cxnId="{8AB3F56A-7A83-4359-BACF-F35AFAFE26B6}">
      <dgm:prSet/>
      <dgm:spPr/>
      <dgm:t>
        <a:bodyPr/>
        <a:lstStyle/>
        <a:p>
          <a:endParaRPr lang="en-US"/>
        </a:p>
      </dgm:t>
    </dgm:pt>
    <dgm:pt modelId="{D9F6F886-A44D-48A0-BF83-AB90BBA1FABD}" type="pres">
      <dgm:prSet presAssocID="{F8158258-C208-4803-B91D-1CBCF5D78AE2}" presName="linear" presStyleCnt="0">
        <dgm:presLayoutVars>
          <dgm:animLvl val="lvl"/>
          <dgm:resizeHandles val="exact"/>
        </dgm:presLayoutVars>
      </dgm:prSet>
      <dgm:spPr/>
    </dgm:pt>
    <dgm:pt modelId="{C8F57F3E-4527-446B-800A-128BD01792CE}" type="pres">
      <dgm:prSet presAssocID="{D8B1F97E-05E7-4DD1-8A67-5667C9F8FD54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F3890919-B5B5-4416-A98C-43BCEF68760F}" type="pres">
      <dgm:prSet presAssocID="{15348097-E975-4F90-9700-7E2D25C69747}" presName="spacer" presStyleCnt="0"/>
      <dgm:spPr/>
    </dgm:pt>
    <dgm:pt modelId="{1B95BC0C-E089-47D8-8381-CB5BA2A65B64}" type="pres">
      <dgm:prSet presAssocID="{9631BE6D-01DB-4279-94C9-06606BDFA55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D0572EED-9112-406B-B212-44B6950AA8D1}" type="pres">
      <dgm:prSet presAssocID="{224BD04E-23C0-4DF6-B26A-49CCE13B8BF8}" presName="spacer" presStyleCnt="0"/>
      <dgm:spPr/>
    </dgm:pt>
    <dgm:pt modelId="{0F1B60CA-FDC8-4D05-A580-5FC470EDF97E}" type="pres">
      <dgm:prSet presAssocID="{9C8BA7B7-E590-4BA3-95A6-A734F1EC80D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CFEC27F4-8849-403F-B3A6-9403070430E2}" type="pres">
      <dgm:prSet presAssocID="{B7B5D951-15A9-4ACA-AA49-9597BDBEBB30}" presName="spacer" presStyleCnt="0"/>
      <dgm:spPr/>
    </dgm:pt>
    <dgm:pt modelId="{B52C9EE8-8F43-40B6-8879-7C5AB2FFD42D}" type="pres">
      <dgm:prSet presAssocID="{E715171D-33FB-4AE8-AFF3-5013AA982646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61246F32-8D28-4CCD-937C-2C487F469183}" srcId="{F8158258-C208-4803-B91D-1CBCF5D78AE2}" destId="{D8B1F97E-05E7-4DD1-8A67-5667C9F8FD54}" srcOrd="0" destOrd="0" parTransId="{05A0D7B2-51CA-480D-A9EA-D0B81135A0F9}" sibTransId="{15348097-E975-4F90-9700-7E2D25C69747}"/>
    <dgm:cxn modelId="{A7C18341-09A0-4333-A6CA-BB156822AEA4}" srcId="{F8158258-C208-4803-B91D-1CBCF5D78AE2}" destId="{9631BE6D-01DB-4279-94C9-06606BDFA552}" srcOrd="1" destOrd="0" parTransId="{C8C411E7-076A-4270-BE2A-AB51568F547F}" sibTransId="{224BD04E-23C0-4DF6-B26A-49CCE13B8BF8}"/>
    <dgm:cxn modelId="{2BB66B67-0174-4AE7-BF8A-29085F48F543}" type="presOf" srcId="{9631BE6D-01DB-4279-94C9-06606BDFA552}" destId="{1B95BC0C-E089-47D8-8381-CB5BA2A65B64}" srcOrd="0" destOrd="0" presId="urn:microsoft.com/office/officeart/2005/8/layout/vList2"/>
    <dgm:cxn modelId="{8AB3F56A-7A83-4359-BACF-F35AFAFE26B6}" srcId="{F8158258-C208-4803-B91D-1CBCF5D78AE2}" destId="{E715171D-33FB-4AE8-AFF3-5013AA982646}" srcOrd="3" destOrd="0" parTransId="{DC4C8A74-983C-4DB8-B41E-3E7808B96329}" sibTransId="{9BBC0281-FE36-4D0E-97D3-FDF8D95B77EC}"/>
    <dgm:cxn modelId="{1AC2C387-A7B6-4FC5-8E70-C9FDA566B18B}" type="presOf" srcId="{F8158258-C208-4803-B91D-1CBCF5D78AE2}" destId="{D9F6F886-A44D-48A0-BF83-AB90BBA1FABD}" srcOrd="0" destOrd="0" presId="urn:microsoft.com/office/officeart/2005/8/layout/vList2"/>
    <dgm:cxn modelId="{4F11CE8F-D51A-41C6-A5ED-FC10D44E09A0}" type="presOf" srcId="{D8B1F97E-05E7-4DD1-8A67-5667C9F8FD54}" destId="{C8F57F3E-4527-446B-800A-128BD01792CE}" srcOrd="0" destOrd="0" presId="urn:microsoft.com/office/officeart/2005/8/layout/vList2"/>
    <dgm:cxn modelId="{46A31998-337C-42F2-8FF0-6A637FB9273D}" srcId="{F8158258-C208-4803-B91D-1CBCF5D78AE2}" destId="{9C8BA7B7-E590-4BA3-95A6-A734F1EC80DE}" srcOrd="2" destOrd="0" parTransId="{73888BC7-308D-482F-9AF9-B394C32B06A4}" sibTransId="{B7B5D951-15A9-4ACA-AA49-9597BDBEBB30}"/>
    <dgm:cxn modelId="{64D6E49A-B632-469C-9E5E-7A6D125E4D1C}" type="presOf" srcId="{9C8BA7B7-E590-4BA3-95A6-A734F1EC80DE}" destId="{0F1B60CA-FDC8-4D05-A580-5FC470EDF97E}" srcOrd="0" destOrd="0" presId="urn:microsoft.com/office/officeart/2005/8/layout/vList2"/>
    <dgm:cxn modelId="{DB5158BF-EA95-48E5-ACFB-A9FD8884837A}" type="presOf" srcId="{E715171D-33FB-4AE8-AFF3-5013AA982646}" destId="{B52C9EE8-8F43-40B6-8879-7C5AB2FFD42D}" srcOrd="0" destOrd="0" presId="urn:microsoft.com/office/officeart/2005/8/layout/vList2"/>
    <dgm:cxn modelId="{1C340E93-F463-4642-BE58-5A97F7171F95}" type="presParOf" srcId="{D9F6F886-A44D-48A0-BF83-AB90BBA1FABD}" destId="{C8F57F3E-4527-446B-800A-128BD01792CE}" srcOrd="0" destOrd="0" presId="urn:microsoft.com/office/officeart/2005/8/layout/vList2"/>
    <dgm:cxn modelId="{13987E33-92CA-4B9E-902C-98977B8AEE81}" type="presParOf" srcId="{D9F6F886-A44D-48A0-BF83-AB90BBA1FABD}" destId="{F3890919-B5B5-4416-A98C-43BCEF68760F}" srcOrd="1" destOrd="0" presId="urn:microsoft.com/office/officeart/2005/8/layout/vList2"/>
    <dgm:cxn modelId="{EFC055FB-0A2B-4838-B02F-6B994D79C6DD}" type="presParOf" srcId="{D9F6F886-A44D-48A0-BF83-AB90BBA1FABD}" destId="{1B95BC0C-E089-47D8-8381-CB5BA2A65B64}" srcOrd="2" destOrd="0" presId="urn:microsoft.com/office/officeart/2005/8/layout/vList2"/>
    <dgm:cxn modelId="{31C6DD15-78AF-4F37-85B8-2F8780EF77DA}" type="presParOf" srcId="{D9F6F886-A44D-48A0-BF83-AB90BBA1FABD}" destId="{D0572EED-9112-406B-B212-44B6950AA8D1}" srcOrd="3" destOrd="0" presId="urn:microsoft.com/office/officeart/2005/8/layout/vList2"/>
    <dgm:cxn modelId="{F05FED45-7A0C-4184-9017-794BD9A2DB1C}" type="presParOf" srcId="{D9F6F886-A44D-48A0-BF83-AB90BBA1FABD}" destId="{0F1B60CA-FDC8-4D05-A580-5FC470EDF97E}" srcOrd="4" destOrd="0" presId="urn:microsoft.com/office/officeart/2005/8/layout/vList2"/>
    <dgm:cxn modelId="{84FCE66D-049F-41E6-995E-042B2D95EAF1}" type="presParOf" srcId="{D9F6F886-A44D-48A0-BF83-AB90BBA1FABD}" destId="{CFEC27F4-8849-403F-B3A6-9403070430E2}" srcOrd="5" destOrd="0" presId="urn:microsoft.com/office/officeart/2005/8/layout/vList2"/>
    <dgm:cxn modelId="{1E11F82D-D3B9-4467-8163-AB2C45820209}" type="presParOf" srcId="{D9F6F886-A44D-48A0-BF83-AB90BBA1FABD}" destId="{B52C9EE8-8F43-40B6-8879-7C5AB2FFD42D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5741148-FEA0-40A1-A5C5-86C96C4071CB}" type="doc">
      <dgm:prSet loTypeId="urn:microsoft.com/office/officeart/2005/8/layout/vList2" loCatId="list" qsTypeId="urn:microsoft.com/office/officeart/2005/8/quickstyle/simple4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E1E11798-DCB4-4240-A6E4-5C025A4EF201}">
      <dgm:prSet/>
      <dgm:spPr/>
      <dgm:t>
        <a:bodyPr/>
        <a:lstStyle/>
        <a:p>
          <a:r>
            <a:rPr lang="hr-HR"/>
            <a:t>„On ponuđaše žrtvu.” – Atrahasis III, v, 31</a:t>
          </a:r>
          <a:endParaRPr lang="en-US"/>
        </a:p>
      </dgm:t>
    </dgm:pt>
    <dgm:pt modelId="{24C8F638-3C5B-4357-9D22-CE03D4C57545}" type="parTrans" cxnId="{28EE0011-493D-4698-B617-549B60F3F12E}">
      <dgm:prSet/>
      <dgm:spPr/>
      <dgm:t>
        <a:bodyPr/>
        <a:lstStyle/>
        <a:p>
          <a:endParaRPr lang="en-US"/>
        </a:p>
      </dgm:t>
    </dgm:pt>
    <dgm:pt modelId="{58BD1BE0-5A91-49D1-ABE2-33F28BAF66B0}" type="sibTrans" cxnId="{28EE0011-493D-4698-B617-549B60F3F12E}">
      <dgm:prSet/>
      <dgm:spPr/>
      <dgm:t>
        <a:bodyPr/>
        <a:lstStyle/>
        <a:p>
          <a:endParaRPr lang="en-US"/>
        </a:p>
      </dgm:t>
    </dgm:pt>
    <dgm:pt modelId="{8B2F9A6F-5A1A-446A-BB5E-E2FF2BF51525}">
      <dgm:prSet/>
      <dgm:spPr/>
      <dgm:t>
        <a:bodyPr/>
        <a:lstStyle/>
        <a:p>
          <a:r>
            <a:rPr lang="hr-HR"/>
            <a:t>„I ponudi žrtvovanje.” – Gilgameš XI, 155u</a:t>
          </a:r>
          <a:endParaRPr lang="en-US"/>
        </a:p>
      </dgm:t>
    </dgm:pt>
    <dgm:pt modelId="{B0F9FA63-551F-4C82-9C67-59F46F7AA27C}" type="parTrans" cxnId="{3EAF933B-6AE5-4076-A39A-A361C5DDF452}">
      <dgm:prSet/>
      <dgm:spPr/>
      <dgm:t>
        <a:bodyPr/>
        <a:lstStyle/>
        <a:p>
          <a:endParaRPr lang="en-US"/>
        </a:p>
      </dgm:t>
    </dgm:pt>
    <dgm:pt modelId="{A2E90376-9E63-415A-9684-986BF8E954E4}" type="sibTrans" cxnId="{3EAF933B-6AE5-4076-A39A-A361C5DDF452}">
      <dgm:prSet/>
      <dgm:spPr/>
      <dgm:t>
        <a:bodyPr/>
        <a:lstStyle/>
        <a:p>
          <a:endParaRPr lang="en-US"/>
        </a:p>
      </dgm:t>
    </dgm:pt>
    <dgm:pt modelId="{70FEBF6E-9A22-432B-B114-1A28BBC79B7A}">
      <dgm:prSet/>
      <dgm:spPr/>
      <dgm:t>
        <a:bodyPr/>
        <a:lstStyle/>
        <a:p>
          <a:r>
            <a:rPr lang="hr-HR"/>
            <a:t>„I podiže Noa žrtvenik Jahvi; uze od svih čistih životinja i od svih čistih ptica i prinese na žrtveniku žrtve paljenice.” – Knjiga Postanka 8:20</a:t>
          </a:r>
          <a:endParaRPr lang="en-US"/>
        </a:p>
      </dgm:t>
    </dgm:pt>
    <dgm:pt modelId="{C2A50730-235D-448A-8F57-13CAA5FD0627}" type="parTrans" cxnId="{D411896C-38D2-44B2-9507-5DD697A0B81D}">
      <dgm:prSet/>
      <dgm:spPr/>
      <dgm:t>
        <a:bodyPr/>
        <a:lstStyle/>
        <a:p>
          <a:endParaRPr lang="en-US"/>
        </a:p>
      </dgm:t>
    </dgm:pt>
    <dgm:pt modelId="{9BF5D02B-FA39-4E94-A388-73EBC88F397C}" type="sibTrans" cxnId="{D411896C-38D2-44B2-9507-5DD697A0B81D}">
      <dgm:prSet/>
      <dgm:spPr/>
      <dgm:t>
        <a:bodyPr/>
        <a:lstStyle/>
        <a:p>
          <a:endParaRPr lang="en-US"/>
        </a:p>
      </dgm:t>
    </dgm:pt>
    <dgm:pt modelId="{4CB12E7C-9C6D-440D-BB69-AE5666E7693A}" type="pres">
      <dgm:prSet presAssocID="{35741148-FEA0-40A1-A5C5-86C96C4071CB}" presName="linear" presStyleCnt="0">
        <dgm:presLayoutVars>
          <dgm:animLvl val="lvl"/>
          <dgm:resizeHandles val="exact"/>
        </dgm:presLayoutVars>
      </dgm:prSet>
      <dgm:spPr/>
    </dgm:pt>
    <dgm:pt modelId="{2010F50B-E198-46D1-8BB5-0447DE4A6983}" type="pres">
      <dgm:prSet presAssocID="{E1E11798-DCB4-4240-A6E4-5C025A4EF20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911E587-0A29-478A-AA51-43779A109253}" type="pres">
      <dgm:prSet presAssocID="{58BD1BE0-5A91-49D1-ABE2-33F28BAF66B0}" presName="spacer" presStyleCnt="0"/>
      <dgm:spPr/>
    </dgm:pt>
    <dgm:pt modelId="{A923108D-C340-47A3-8DD6-8C06C9007E0C}" type="pres">
      <dgm:prSet presAssocID="{8B2F9A6F-5A1A-446A-BB5E-E2FF2BF5152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D9F5A57-B3DC-4664-B418-3FABFB39D214}" type="pres">
      <dgm:prSet presAssocID="{A2E90376-9E63-415A-9684-986BF8E954E4}" presName="spacer" presStyleCnt="0"/>
      <dgm:spPr/>
    </dgm:pt>
    <dgm:pt modelId="{1960BC01-3C3E-4BC8-9B12-2E69433CE888}" type="pres">
      <dgm:prSet presAssocID="{70FEBF6E-9A22-432B-B114-1A28BBC79B7A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28EE0011-493D-4698-B617-549B60F3F12E}" srcId="{35741148-FEA0-40A1-A5C5-86C96C4071CB}" destId="{E1E11798-DCB4-4240-A6E4-5C025A4EF201}" srcOrd="0" destOrd="0" parTransId="{24C8F638-3C5B-4357-9D22-CE03D4C57545}" sibTransId="{58BD1BE0-5A91-49D1-ABE2-33F28BAF66B0}"/>
    <dgm:cxn modelId="{3EAF933B-6AE5-4076-A39A-A361C5DDF452}" srcId="{35741148-FEA0-40A1-A5C5-86C96C4071CB}" destId="{8B2F9A6F-5A1A-446A-BB5E-E2FF2BF51525}" srcOrd="1" destOrd="0" parTransId="{B0F9FA63-551F-4C82-9C67-59F46F7AA27C}" sibTransId="{A2E90376-9E63-415A-9684-986BF8E954E4}"/>
    <dgm:cxn modelId="{D86E773E-AA13-475D-A7ED-6E81F85CF95A}" type="presOf" srcId="{35741148-FEA0-40A1-A5C5-86C96C4071CB}" destId="{4CB12E7C-9C6D-440D-BB69-AE5666E7693A}" srcOrd="0" destOrd="0" presId="urn:microsoft.com/office/officeart/2005/8/layout/vList2"/>
    <dgm:cxn modelId="{D411896C-38D2-44B2-9507-5DD697A0B81D}" srcId="{35741148-FEA0-40A1-A5C5-86C96C4071CB}" destId="{70FEBF6E-9A22-432B-B114-1A28BBC79B7A}" srcOrd="2" destOrd="0" parTransId="{C2A50730-235D-448A-8F57-13CAA5FD0627}" sibTransId="{9BF5D02B-FA39-4E94-A388-73EBC88F397C}"/>
    <dgm:cxn modelId="{5A48A283-69C1-4945-9FEF-C59FB008E6B0}" type="presOf" srcId="{E1E11798-DCB4-4240-A6E4-5C025A4EF201}" destId="{2010F50B-E198-46D1-8BB5-0447DE4A6983}" srcOrd="0" destOrd="0" presId="urn:microsoft.com/office/officeart/2005/8/layout/vList2"/>
    <dgm:cxn modelId="{C9795DD7-B859-4DEA-A8E7-2EDE37CD29EA}" type="presOf" srcId="{8B2F9A6F-5A1A-446A-BB5E-E2FF2BF51525}" destId="{A923108D-C340-47A3-8DD6-8C06C9007E0C}" srcOrd="0" destOrd="0" presId="urn:microsoft.com/office/officeart/2005/8/layout/vList2"/>
    <dgm:cxn modelId="{56E3A0D9-8AC6-4F0D-AA97-E4344549BBC5}" type="presOf" srcId="{70FEBF6E-9A22-432B-B114-1A28BBC79B7A}" destId="{1960BC01-3C3E-4BC8-9B12-2E69433CE888}" srcOrd="0" destOrd="0" presId="urn:microsoft.com/office/officeart/2005/8/layout/vList2"/>
    <dgm:cxn modelId="{753CC5B6-8A38-476F-B212-A75A238A3E54}" type="presParOf" srcId="{4CB12E7C-9C6D-440D-BB69-AE5666E7693A}" destId="{2010F50B-E198-46D1-8BB5-0447DE4A6983}" srcOrd="0" destOrd="0" presId="urn:microsoft.com/office/officeart/2005/8/layout/vList2"/>
    <dgm:cxn modelId="{3F37B808-CE7C-49AF-AE2A-5E142F221E60}" type="presParOf" srcId="{4CB12E7C-9C6D-440D-BB69-AE5666E7693A}" destId="{7911E587-0A29-478A-AA51-43779A109253}" srcOrd="1" destOrd="0" presId="urn:microsoft.com/office/officeart/2005/8/layout/vList2"/>
    <dgm:cxn modelId="{FC75E20B-7D1A-4A78-A291-F6D2320DBEDC}" type="presParOf" srcId="{4CB12E7C-9C6D-440D-BB69-AE5666E7693A}" destId="{A923108D-C340-47A3-8DD6-8C06C9007E0C}" srcOrd="2" destOrd="0" presId="urn:microsoft.com/office/officeart/2005/8/layout/vList2"/>
    <dgm:cxn modelId="{5F891235-EBEA-4F6F-B778-4D8405F37B0E}" type="presParOf" srcId="{4CB12E7C-9C6D-440D-BB69-AE5666E7693A}" destId="{DD9F5A57-B3DC-4664-B418-3FABFB39D214}" srcOrd="3" destOrd="0" presId="urn:microsoft.com/office/officeart/2005/8/layout/vList2"/>
    <dgm:cxn modelId="{6FFC4E8D-8D3E-4880-A6B4-DC4A4D6088FF}" type="presParOf" srcId="{4CB12E7C-9C6D-440D-BB69-AE5666E7693A}" destId="{1960BC01-3C3E-4BC8-9B12-2E69433CE88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7612BFC-2DFA-4B7E-8480-53E45268D833}" type="doc">
      <dgm:prSet loTypeId="urn:microsoft.com/office/officeart/2005/8/layout/vList2" loCatId="list" qsTypeId="urn:microsoft.com/office/officeart/2005/8/quickstyle/simple4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1D1AAD99-E08B-455D-8F07-EC546F3A2058}">
      <dgm:prSet/>
      <dgm:spPr/>
      <dgm:t>
        <a:bodyPr/>
        <a:lstStyle/>
        <a:p>
          <a:r>
            <a:rPr lang="hr-HR"/>
            <a:t>„(...) podigne žrtvenik i ponudi žrtve bogovima.” – Beros</a:t>
          </a:r>
          <a:endParaRPr lang="en-US"/>
        </a:p>
      </dgm:t>
    </dgm:pt>
    <dgm:pt modelId="{BC2B9540-F8E2-4BFC-85CA-BD3A086A0AF4}" type="parTrans" cxnId="{9FF601BB-C8C0-4E0C-BF90-0EEBA51FF639}">
      <dgm:prSet/>
      <dgm:spPr/>
      <dgm:t>
        <a:bodyPr/>
        <a:lstStyle/>
        <a:p>
          <a:endParaRPr lang="en-US"/>
        </a:p>
      </dgm:t>
    </dgm:pt>
    <dgm:pt modelId="{2226C81A-FFB4-407E-A856-22FE34816A81}" type="sibTrans" cxnId="{9FF601BB-C8C0-4E0C-BF90-0EEBA51FF639}">
      <dgm:prSet/>
      <dgm:spPr/>
      <dgm:t>
        <a:bodyPr/>
        <a:lstStyle/>
        <a:p>
          <a:endParaRPr lang="en-US"/>
        </a:p>
      </dgm:t>
    </dgm:pt>
    <dgm:pt modelId="{C64AD84C-9BF2-4C03-A568-EE1F88048F86}">
      <dgm:prSet/>
      <dgm:spPr/>
      <dgm:t>
        <a:bodyPr/>
        <a:lstStyle/>
        <a:p>
          <a:r>
            <a:rPr lang="hr-HR"/>
            <a:t>„Bogovi osjetiše miris [paljenice].” – Atrahasis III, v, 34</a:t>
          </a:r>
          <a:endParaRPr lang="en-US"/>
        </a:p>
      </dgm:t>
    </dgm:pt>
    <dgm:pt modelId="{7502F39F-A373-46EE-BA7F-BD60A3DDF9A2}" type="parTrans" cxnId="{37D5698D-CF11-42B2-80F0-0988C13DCA6B}">
      <dgm:prSet/>
      <dgm:spPr/>
      <dgm:t>
        <a:bodyPr/>
        <a:lstStyle/>
        <a:p>
          <a:endParaRPr lang="en-US"/>
        </a:p>
      </dgm:t>
    </dgm:pt>
    <dgm:pt modelId="{A5E93315-68D5-4A20-8A95-FA6BBEBFB039}" type="sibTrans" cxnId="{37D5698D-CF11-42B2-80F0-0988C13DCA6B}">
      <dgm:prSet/>
      <dgm:spPr/>
      <dgm:t>
        <a:bodyPr/>
        <a:lstStyle/>
        <a:p>
          <a:endParaRPr lang="en-US"/>
        </a:p>
      </dgm:t>
    </dgm:pt>
    <dgm:pt modelId="{178EA835-9B4F-425D-83C6-2254F86073FE}">
      <dgm:prSet/>
      <dgm:spPr/>
      <dgm:t>
        <a:bodyPr/>
        <a:lstStyle/>
        <a:p>
          <a:r>
            <a:rPr lang="hr-HR"/>
            <a:t>„Bogovi osjetiše slatki miris [paljenice].” – Gilgameš XI, 160</a:t>
          </a:r>
          <a:endParaRPr lang="en-US"/>
        </a:p>
      </dgm:t>
    </dgm:pt>
    <dgm:pt modelId="{6E29E191-CE72-488B-BBFB-A6EE0AB5583C}" type="parTrans" cxnId="{48D0C325-0062-49BF-B1F8-72BF0B84AFD7}">
      <dgm:prSet/>
      <dgm:spPr/>
      <dgm:t>
        <a:bodyPr/>
        <a:lstStyle/>
        <a:p>
          <a:endParaRPr lang="en-US"/>
        </a:p>
      </dgm:t>
    </dgm:pt>
    <dgm:pt modelId="{D6EB4531-FF5C-4E5C-B481-0DEB553E6B05}" type="sibTrans" cxnId="{48D0C325-0062-49BF-B1F8-72BF0B84AFD7}">
      <dgm:prSet/>
      <dgm:spPr/>
      <dgm:t>
        <a:bodyPr/>
        <a:lstStyle/>
        <a:p>
          <a:endParaRPr lang="en-US"/>
        </a:p>
      </dgm:t>
    </dgm:pt>
    <dgm:pt modelId="{FDAD7BB5-EDDC-4282-9C3A-C1F0FA4BE420}">
      <dgm:prSet/>
      <dgm:spPr/>
      <dgm:t>
        <a:bodyPr/>
        <a:lstStyle/>
        <a:p>
          <a:r>
            <a:rPr lang="hr-HR"/>
            <a:t>„Jahve omirisa miris ugodni pa reče sebi: »Nikad više neću zemlju u propast strovaliti zbog čovjeka, ta čovječje su misli opake od njegova početka; niti ću ikad više uništiti sva živa stvorenja, kako sam učinio.«” – Knjiga Postanka 8:21</a:t>
          </a:r>
          <a:endParaRPr lang="en-US"/>
        </a:p>
      </dgm:t>
    </dgm:pt>
    <dgm:pt modelId="{703F1963-E34F-408D-84D9-0DA0C10FA3DD}" type="parTrans" cxnId="{FBCB6042-088C-4365-A89F-CDD0221CE7A2}">
      <dgm:prSet/>
      <dgm:spPr/>
      <dgm:t>
        <a:bodyPr/>
        <a:lstStyle/>
        <a:p>
          <a:endParaRPr lang="en-US"/>
        </a:p>
      </dgm:t>
    </dgm:pt>
    <dgm:pt modelId="{F4638DD2-0A91-4D7F-AC29-25882F7A76A5}" type="sibTrans" cxnId="{FBCB6042-088C-4365-A89F-CDD0221CE7A2}">
      <dgm:prSet/>
      <dgm:spPr/>
      <dgm:t>
        <a:bodyPr/>
        <a:lstStyle/>
        <a:p>
          <a:endParaRPr lang="en-US"/>
        </a:p>
      </dgm:t>
    </dgm:pt>
    <dgm:pt modelId="{C3F9A054-04D7-4915-A717-50EBC4C9F837}" type="pres">
      <dgm:prSet presAssocID="{C7612BFC-2DFA-4B7E-8480-53E45268D833}" presName="linear" presStyleCnt="0">
        <dgm:presLayoutVars>
          <dgm:animLvl val="lvl"/>
          <dgm:resizeHandles val="exact"/>
        </dgm:presLayoutVars>
      </dgm:prSet>
      <dgm:spPr/>
    </dgm:pt>
    <dgm:pt modelId="{C41C7BB2-6DDF-4861-ADBF-A293DC0C7EE0}" type="pres">
      <dgm:prSet presAssocID="{1D1AAD99-E08B-455D-8F07-EC546F3A2058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00145A0-2FD4-42F4-ADDC-F51AFDFF753E}" type="pres">
      <dgm:prSet presAssocID="{2226C81A-FFB4-407E-A856-22FE34816A81}" presName="spacer" presStyleCnt="0"/>
      <dgm:spPr/>
    </dgm:pt>
    <dgm:pt modelId="{50515A78-A2F1-4E44-9403-B97595B8C09F}" type="pres">
      <dgm:prSet presAssocID="{C64AD84C-9BF2-4C03-A568-EE1F88048F86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00C2E23-7489-4C7F-BBF3-DAD0B19C0AD8}" type="pres">
      <dgm:prSet presAssocID="{A5E93315-68D5-4A20-8A95-FA6BBEBFB039}" presName="spacer" presStyleCnt="0"/>
      <dgm:spPr/>
    </dgm:pt>
    <dgm:pt modelId="{3AE9E500-13CA-4412-93D8-6DE4F21EA0C2}" type="pres">
      <dgm:prSet presAssocID="{178EA835-9B4F-425D-83C6-2254F86073F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CEC86C7F-9F59-43D5-B30F-5CD597B86F8F}" type="pres">
      <dgm:prSet presAssocID="{D6EB4531-FF5C-4E5C-B481-0DEB553E6B05}" presName="spacer" presStyleCnt="0"/>
      <dgm:spPr/>
    </dgm:pt>
    <dgm:pt modelId="{C1BB0AA6-5EE7-4DAC-AF8B-44AB8C179026}" type="pres">
      <dgm:prSet presAssocID="{FDAD7BB5-EDDC-4282-9C3A-C1F0FA4BE420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8DD9660A-7FF5-4E8B-AB3D-4165ADF99D34}" type="presOf" srcId="{1D1AAD99-E08B-455D-8F07-EC546F3A2058}" destId="{C41C7BB2-6DDF-4861-ADBF-A293DC0C7EE0}" srcOrd="0" destOrd="0" presId="urn:microsoft.com/office/officeart/2005/8/layout/vList2"/>
    <dgm:cxn modelId="{48D0C325-0062-49BF-B1F8-72BF0B84AFD7}" srcId="{C7612BFC-2DFA-4B7E-8480-53E45268D833}" destId="{178EA835-9B4F-425D-83C6-2254F86073FE}" srcOrd="2" destOrd="0" parTransId="{6E29E191-CE72-488B-BBFB-A6EE0AB5583C}" sibTransId="{D6EB4531-FF5C-4E5C-B481-0DEB553E6B05}"/>
    <dgm:cxn modelId="{CC09CB41-F1C6-4080-A3BA-96B06E1220A3}" type="presOf" srcId="{C7612BFC-2DFA-4B7E-8480-53E45268D833}" destId="{C3F9A054-04D7-4915-A717-50EBC4C9F837}" srcOrd="0" destOrd="0" presId="urn:microsoft.com/office/officeart/2005/8/layout/vList2"/>
    <dgm:cxn modelId="{FBCB6042-088C-4365-A89F-CDD0221CE7A2}" srcId="{C7612BFC-2DFA-4B7E-8480-53E45268D833}" destId="{FDAD7BB5-EDDC-4282-9C3A-C1F0FA4BE420}" srcOrd="3" destOrd="0" parTransId="{703F1963-E34F-408D-84D9-0DA0C10FA3DD}" sibTransId="{F4638DD2-0A91-4D7F-AC29-25882F7A76A5}"/>
    <dgm:cxn modelId="{27E46C4D-A789-4706-A1AA-DF700480346F}" type="presOf" srcId="{FDAD7BB5-EDDC-4282-9C3A-C1F0FA4BE420}" destId="{C1BB0AA6-5EE7-4DAC-AF8B-44AB8C179026}" srcOrd="0" destOrd="0" presId="urn:microsoft.com/office/officeart/2005/8/layout/vList2"/>
    <dgm:cxn modelId="{61528482-681B-4F7B-A31D-A5DACF8C2A0E}" type="presOf" srcId="{178EA835-9B4F-425D-83C6-2254F86073FE}" destId="{3AE9E500-13CA-4412-93D8-6DE4F21EA0C2}" srcOrd="0" destOrd="0" presId="urn:microsoft.com/office/officeart/2005/8/layout/vList2"/>
    <dgm:cxn modelId="{37D5698D-CF11-42B2-80F0-0988C13DCA6B}" srcId="{C7612BFC-2DFA-4B7E-8480-53E45268D833}" destId="{C64AD84C-9BF2-4C03-A568-EE1F88048F86}" srcOrd="1" destOrd="0" parTransId="{7502F39F-A373-46EE-BA7F-BD60A3DDF9A2}" sibTransId="{A5E93315-68D5-4A20-8A95-FA6BBEBFB039}"/>
    <dgm:cxn modelId="{9FF601BB-C8C0-4E0C-BF90-0EEBA51FF639}" srcId="{C7612BFC-2DFA-4B7E-8480-53E45268D833}" destId="{1D1AAD99-E08B-455D-8F07-EC546F3A2058}" srcOrd="0" destOrd="0" parTransId="{BC2B9540-F8E2-4BFC-85CA-BD3A086A0AF4}" sibTransId="{2226C81A-FFB4-407E-A856-22FE34816A81}"/>
    <dgm:cxn modelId="{6CCF5DC9-CBDB-4E65-B065-4532391FB187}" type="presOf" srcId="{C64AD84C-9BF2-4C03-A568-EE1F88048F86}" destId="{50515A78-A2F1-4E44-9403-B97595B8C09F}" srcOrd="0" destOrd="0" presId="urn:microsoft.com/office/officeart/2005/8/layout/vList2"/>
    <dgm:cxn modelId="{ED6CB1C7-A46B-4358-9E3F-9FD4CAA35310}" type="presParOf" srcId="{C3F9A054-04D7-4915-A717-50EBC4C9F837}" destId="{C41C7BB2-6DDF-4861-ADBF-A293DC0C7EE0}" srcOrd="0" destOrd="0" presId="urn:microsoft.com/office/officeart/2005/8/layout/vList2"/>
    <dgm:cxn modelId="{779D77B8-7515-4A75-BC76-48AE69CF3695}" type="presParOf" srcId="{C3F9A054-04D7-4915-A717-50EBC4C9F837}" destId="{600145A0-2FD4-42F4-ADDC-F51AFDFF753E}" srcOrd="1" destOrd="0" presId="urn:microsoft.com/office/officeart/2005/8/layout/vList2"/>
    <dgm:cxn modelId="{DB55596B-A9C9-4997-B347-451CF9CFE8FE}" type="presParOf" srcId="{C3F9A054-04D7-4915-A717-50EBC4C9F837}" destId="{50515A78-A2F1-4E44-9403-B97595B8C09F}" srcOrd="2" destOrd="0" presId="urn:microsoft.com/office/officeart/2005/8/layout/vList2"/>
    <dgm:cxn modelId="{EE8D100F-9270-4282-9D00-E686C2BBDAAB}" type="presParOf" srcId="{C3F9A054-04D7-4915-A717-50EBC4C9F837}" destId="{700C2E23-7489-4C7F-BBF3-DAD0B19C0AD8}" srcOrd="3" destOrd="0" presId="urn:microsoft.com/office/officeart/2005/8/layout/vList2"/>
    <dgm:cxn modelId="{BE300FF2-3088-4383-BF61-A234933BC59C}" type="presParOf" srcId="{C3F9A054-04D7-4915-A717-50EBC4C9F837}" destId="{3AE9E500-13CA-4412-93D8-6DE4F21EA0C2}" srcOrd="4" destOrd="0" presId="urn:microsoft.com/office/officeart/2005/8/layout/vList2"/>
    <dgm:cxn modelId="{6D62CE06-88B7-428E-8CB6-F811BBEAF643}" type="presParOf" srcId="{C3F9A054-04D7-4915-A717-50EBC4C9F837}" destId="{CEC86C7F-9F59-43D5-B30F-5CD597B86F8F}" srcOrd="5" destOrd="0" presId="urn:microsoft.com/office/officeart/2005/8/layout/vList2"/>
    <dgm:cxn modelId="{75B23F6B-7629-4881-9C52-F01DEF9F5674}" type="presParOf" srcId="{C3F9A054-04D7-4915-A717-50EBC4C9F837}" destId="{C1BB0AA6-5EE7-4DAC-AF8B-44AB8C179026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F57F3E-4527-446B-800A-128BD01792CE}">
      <dsp:nvSpPr>
        <dsp:cNvPr id="0" name=""/>
        <dsp:cNvSpPr/>
      </dsp:nvSpPr>
      <dsp:spPr>
        <a:xfrm>
          <a:off x="0" y="81865"/>
          <a:ext cx="10058399" cy="87395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kern="1200"/>
            <a:t>„(...) oluja je bjesnila (...) sedam dana i sedam noći.” – Ziusudra 203</a:t>
          </a:r>
          <a:endParaRPr lang="en-US" sz="2200" kern="1200"/>
        </a:p>
      </dsp:txBody>
      <dsp:txXfrm>
        <a:off x="42663" y="124528"/>
        <a:ext cx="9973073" cy="788627"/>
      </dsp:txXfrm>
    </dsp:sp>
    <dsp:sp modelId="{1B95BC0C-E089-47D8-8381-CB5BA2A65B64}">
      <dsp:nvSpPr>
        <dsp:cNvPr id="0" name=""/>
        <dsp:cNvSpPr/>
      </dsp:nvSpPr>
      <dsp:spPr>
        <a:xfrm>
          <a:off x="0" y="1019178"/>
          <a:ext cx="10058399" cy="87395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kern="1200"/>
            <a:t>„Sedam dana i sedam noći trajala je oluja.” – Atrahasis III, iv, 24</a:t>
          </a:r>
          <a:endParaRPr lang="en-US" sz="2200" kern="1200"/>
        </a:p>
      </dsp:txBody>
      <dsp:txXfrm>
        <a:off x="42663" y="1061841"/>
        <a:ext cx="9973073" cy="788627"/>
      </dsp:txXfrm>
    </dsp:sp>
    <dsp:sp modelId="{0F1B60CA-FDC8-4D05-A580-5FC470EDF97E}">
      <dsp:nvSpPr>
        <dsp:cNvPr id="0" name=""/>
        <dsp:cNvSpPr/>
      </dsp:nvSpPr>
      <dsp:spPr>
        <a:xfrm>
          <a:off x="0" y="1956491"/>
          <a:ext cx="10058399" cy="87395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kern="1200"/>
            <a:t>„Šest dana i sedam noći trajaše vjetar i oluja.” – Gilgameš XI, 127</a:t>
          </a:r>
          <a:endParaRPr lang="en-US" sz="2200" kern="1200"/>
        </a:p>
      </dsp:txBody>
      <dsp:txXfrm>
        <a:off x="42663" y="1999154"/>
        <a:ext cx="9973073" cy="788627"/>
      </dsp:txXfrm>
    </dsp:sp>
    <dsp:sp modelId="{B52C9EE8-8F43-40B6-8879-7C5AB2FFD42D}">
      <dsp:nvSpPr>
        <dsp:cNvPr id="0" name=""/>
        <dsp:cNvSpPr/>
      </dsp:nvSpPr>
      <dsp:spPr>
        <a:xfrm>
          <a:off x="0" y="2893805"/>
          <a:ext cx="10058399" cy="87395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kern="1200"/>
            <a:t>„I udari dažd na zemlju da pljušti četrdeset dana i četrdeset noći.” – Knjiga Postanka 7:12</a:t>
          </a:r>
          <a:endParaRPr lang="en-US" sz="2200" kern="1200"/>
        </a:p>
      </dsp:txBody>
      <dsp:txXfrm>
        <a:off x="42663" y="2936468"/>
        <a:ext cx="9973073" cy="7886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10F50B-E198-46D1-8BB5-0447DE4A6983}">
      <dsp:nvSpPr>
        <dsp:cNvPr id="0" name=""/>
        <dsp:cNvSpPr/>
      </dsp:nvSpPr>
      <dsp:spPr>
        <a:xfrm>
          <a:off x="0" y="488054"/>
          <a:ext cx="10058399" cy="91367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kern="1200"/>
            <a:t>„On ponuđaše žrtvu.” – Atrahasis III, v, 31</a:t>
          </a:r>
          <a:endParaRPr lang="en-US" sz="2300" kern="1200"/>
        </a:p>
      </dsp:txBody>
      <dsp:txXfrm>
        <a:off x="44602" y="532656"/>
        <a:ext cx="9969195" cy="824474"/>
      </dsp:txXfrm>
    </dsp:sp>
    <dsp:sp modelId="{A923108D-C340-47A3-8DD6-8C06C9007E0C}">
      <dsp:nvSpPr>
        <dsp:cNvPr id="0" name=""/>
        <dsp:cNvSpPr/>
      </dsp:nvSpPr>
      <dsp:spPr>
        <a:xfrm>
          <a:off x="0" y="1467972"/>
          <a:ext cx="10058399" cy="91367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kern="1200"/>
            <a:t>„I ponudi žrtvovanje.” – Gilgameš XI, 155u</a:t>
          </a:r>
          <a:endParaRPr lang="en-US" sz="2300" kern="1200"/>
        </a:p>
      </dsp:txBody>
      <dsp:txXfrm>
        <a:off x="44602" y="1512574"/>
        <a:ext cx="9969195" cy="824474"/>
      </dsp:txXfrm>
    </dsp:sp>
    <dsp:sp modelId="{1960BC01-3C3E-4BC8-9B12-2E69433CE888}">
      <dsp:nvSpPr>
        <dsp:cNvPr id="0" name=""/>
        <dsp:cNvSpPr/>
      </dsp:nvSpPr>
      <dsp:spPr>
        <a:xfrm>
          <a:off x="0" y="2447891"/>
          <a:ext cx="10058399" cy="91367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kern="1200"/>
            <a:t>„I podiže Noa žrtvenik Jahvi; uze od svih čistih životinja i od svih čistih ptica i prinese na žrtveniku žrtve paljenice.” – Knjiga Postanka 8:20</a:t>
          </a:r>
          <a:endParaRPr lang="en-US" sz="2300" kern="1200"/>
        </a:p>
      </dsp:txBody>
      <dsp:txXfrm>
        <a:off x="44602" y="2492493"/>
        <a:ext cx="9969195" cy="8244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1C7BB2-6DDF-4861-ADBF-A293DC0C7EE0}">
      <dsp:nvSpPr>
        <dsp:cNvPr id="0" name=""/>
        <dsp:cNvSpPr/>
      </dsp:nvSpPr>
      <dsp:spPr>
        <a:xfrm>
          <a:off x="0" y="80801"/>
          <a:ext cx="10058399" cy="88744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/>
            <a:t>„(...) podigne žrtvenik i ponudi žrtve bogovima.” – Beros</a:t>
          </a:r>
          <a:endParaRPr lang="en-US" sz="1600" kern="1200"/>
        </a:p>
      </dsp:txBody>
      <dsp:txXfrm>
        <a:off x="43321" y="124122"/>
        <a:ext cx="9971757" cy="800803"/>
      </dsp:txXfrm>
    </dsp:sp>
    <dsp:sp modelId="{50515A78-A2F1-4E44-9403-B97595B8C09F}">
      <dsp:nvSpPr>
        <dsp:cNvPr id="0" name=""/>
        <dsp:cNvSpPr/>
      </dsp:nvSpPr>
      <dsp:spPr>
        <a:xfrm>
          <a:off x="0" y="1014326"/>
          <a:ext cx="10058399" cy="88744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/>
            <a:t>„Bogovi osjetiše miris [paljenice].” – Atrahasis III, v, 34</a:t>
          </a:r>
          <a:endParaRPr lang="en-US" sz="1600" kern="1200"/>
        </a:p>
      </dsp:txBody>
      <dsp:txXfrm>
        <a:off x="43321" y="1057647"/>
        <a:ext cx="9971757" cy="800803"/>
      </dsp:txXfrm>
    </dsp:sp>
    <dsp:sp modelId="{3AE9E500-13CA-4412-93D8-6DE4F21EA0C2}">
      <dsp:nvSpPr>
        <dsp:cNvPr id="0" name=""/>
        <dsp:cNvSpPr/>
      </dsp:nvSpPr>
      <dsp:spPr>
        <a:xfrm>
          <a:off x="0" y="1947852"/>
          <a:ext cx="10058399" cy="88744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/>
            <a:t>„Bogovi osjetiše slatki miris [paljenice].” – Gilgameš XI, 160</a:t>
          </a:r>
          <a:endParaRPr lang="en-US" sz="1600" kern="1200"/>
        </a:p>
      </dsp:txBody>
      <dsp:txXfrm>
        <a:off x="43321" y="1991173"/>
        <a:ext cx="9971757" cy="800803"/>
      </dsp:txXfrm>
    </dsp:sp>
    <dsp:sp modelId="{C1BB0AA6-5EE7-4DAC-AF8B-44AB8C179026}">
      <dsp:nvSpPr>
        <dsp:cNvPr id="0" name=""/>
        <dsp:cNvSpPr/>
      </dsp:nvSpPr>
      <dsp:spPr>
        <a:xfrm>
          <a:off x="0" y="2881377"/>
          <a:ext cx="10058399" cy="88744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/>
            <a:t>„Jahve omirisa miris ugodni pa reče sebi: »Nikad više neću zemlju u propast strovaliti zbog čovjeka, ta čovječje su misli opake od njegova početka; niti ću ikad više uništiti sva živa stvorenja, kako sam učinio.«” – Knjiga Postanka 8:21</a:t>
          </a:r>
          <a:endParaRPr lang="en-US" sz="1600" kern="1200"/>
        </a:p>
      </dsp:txBody>
      <dsp:txXfrm>
        <a:off x="43321" y="2924698"/>
        <a:ext cx="9971757" cy="8008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BA385A8-4EFD-4530-A4FF-3B70EA39AD4A}" type="datetime1">
              <a:rPr lang="sr-Latn-RS" smtClean="0"/>
              <a:t>12.2.2026.</a:t>
            </a:fld>
            <a:endParaRPr lang="en-US" dirty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7ACF5E7-ACB0-497B-A8C6-F2E617B46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3396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Rezervirano mjesto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053B2BB-47B5-4078-A0A2-8EAFCF23D3AC}" type="datetime1">
              <a:rPr lang="sr-Latn-RS" smtClean="0"/>
              <a:t>12.2.2026.</a:t>
            </a:fld>
            <a:endParaRPr lang="en-US" dirty="0"/>
          </a:p>
        </p:txBody>
      </p:sp>
      <p:sp>
        <p:nvSpPr>
          <p:cNvPr id="4" name="Rezervirano mjesto za sliku na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Rezervirano mjesto za bilješk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r"/>
              <a:t>Kliknite da biste uredili stilove teksta matrice</a:t>
            </a:r>
            <a:endParaRPr lang="en-US"/>
          </a:p>
          <a:p>
            <a:pPr lvl="1" rtl="0"/>
            <a:r>
              <a:rPr lang="hr"/>
              <a:t>Druga razina</a:t>
            </a:r>
          </a:p>
          <a:p>
            <a:pPr lvl="2" rtl="0"/>
            <a:r>
              <a:rPr lang="hr"/>
              <a:t>Treća razina</a:t>
            </a:r>
          </a:p>
          <a:p>
            <a:pPr lvl="3" rtl="0"/>
            <a:r>
              <a:rPr lang="hr"/>
              <a:t>Četvrta razina</a:t>
            </a:r>
          </a:p>
          <a:p>
            <a:pPr lvl="4" rtl="0"/>
            <a:r>
              <a:rPr lang="hr"/>
              <a:t>Peta razina</a:t>
            </a:r>
            <a:endParaRPr lang="en-US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7A705E3-E620-489D-9973-6221209A4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8183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err="1"/>
              <a:t>Deukalion</a:t>
            </a:r>
            <a:r>
              <a:rPr lang="hr-HR" dirty="0"/>
              <a:t> je inačica teme o općem potopu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666207E0-AFFF-450D-ABCF-986E04919546}" type="datetime1">
              <a:rPr lang="sr-Latn-RS" smtClean="0"/>
              <a:t>12.2.2026.</a:t>
            </a:fld>
            <a:endParaRPr lang="en-US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7A705E3-E620-489D-9973-6221209A4B3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139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Gilgameš, sumerski kralj prve dinastije </a:t>
            </a:r>
            <a:r>
              <a:rPr lang="hr-HR" dirty="0" err="1"/>
              <a:t>Uruka</a:t>
            </a:r>
            <a:r>
              <a:rPr lang="hr-HR" dirty="0"/>
              <a:t>(oko 2600. pr. Kr.). Isprva mu je ime bilo </a:t>
            </a:r>
            <a:r>
              <a:rPr lang="hr-HR" dirty="0" err="1"/>
              <a:t>Bilgameš</a:t>
            </a:r>
            <a:r>
              <a:rPr lang="hr-HR" dirty="0"/>
              <a:t>, sa značenjem »Stari je mlad čovjek«. Gilgameš je sumerski, babilonski i asirski junak, jedan od glavnih likova sumerske i asirsko-babilonske mitologije, opjevan u epu Gilgameš.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C684439A-3D43-41F9-8AA4-738F3820DE45}" type="datetime1">
              <a:rPr lang="sr-Latn-RS" smtClean="0"/>
              <a:t>12.2.2026.</a:t>
            </a:fld>
            <a:endParaRPr lang="en-US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7A705E3-E620-489D-9973-6221209A4B3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015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datuma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3188FB07-A361-4E62-AC36-717DE7E48652}" type="datetime1">
              <a:rPr lang="sr-Latn-RS" smtClean="0"/>
              <a:t>12.2.2026.</a:t>
            </a:fld>
            <a:endParaRPr lang="en-US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7A705E3-E620-489D-9973-6221209A4B3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94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datuma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E376E7BE-EF7A-4FB3-B508-CB2448C49AAC}" type="datetime1">
              <a:rPr lang="sr-Latn-RS" smtClean="0"/>
              <a:t>12.2.2026.</a:t>
            </a:fld>
            <a:endParaRPr lang="en-US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7A705E3-E620-489D-9973-6221209A4B3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425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b="1" i="0" dirty="0">
                <a:solidFill>
                  <a:srgbClr val="8B2323"/>
                </a:solidFill>
                <a:effectLst/>
                <a:highlight>
                  <a:srgbClr val="FFFFFF"/>
                </a:highlight>
                <a:latin typeface="A Plantin"/>
              </a:rPr>
              <a:t>deizam</a:t>
            </a:r>
            <a:r>
              <a:rPr lang="hr-HR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A Plantin"/>
              </a:rPr>
              <a:t> (franc.</a:t>
            </a:r>
            <a:r>
              <a:rPr lang="hr-HR" b="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 Plantin"/>
              </a:rPr>
              <a:t> </a:t>
            </a:r>
            <a:r>
              <a:rPr lang="hr-HR" b="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 Plantin"/>
              </a:rPr>
              <a:t>déisme</a:t>
            </a:r>
            <a:r>
              <a:rPr lang="hr-HR" b="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 Plantin"/>
              </a:rPr>
              <a:t>,</a:t>
            </a:r>
            <a:r>
              <a:rPr lang="hr-HR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A Plantin"/>
              </a:rPr>
              <a:t> od lat.</a:t>
            </a:r>
            <a:r>
              <a:rPr lang="hr-HR" b="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 Plantin"/>
              </a:rPr>
              <a:t> </a:t>
            </a:r>
            <a:r>
              <a:rPr lang="hr-HR" b="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 Plantin"/>
              </a:rPr>
              <a:t>deus</a:t>
            </a:r>
            <a:r>
              <a:rPr lang="hr-HR" b="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 Plantin"/>
              </a:rPr>
              <a:t>:</a:t>
            </a:r>
            <a:r>
              <a:rPr lang="hr-HR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A Plantin"/>
              </a:rPr>
              <a:t> Bog), filozofsko-religijsko učenje po kojem izvan ovoga svijeta postoji Bog stvoritelj, ali koji nakon stvaranja ne utječe na razvoj i povijest onoga što je stvorio. </a:t>
            </a:r>
            <a:endParaRPr lang="hr-HR" dirty="0"/>
          </a:p>
        </p:txBody>
      </p:sp>
      <p:sp>
        <p:nvSpPr>
          <p:cNvPr id="4" name="Rezervirano mjesto datuma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A053B2BB-47B5-4078-A0A2-8EAFCF23D3AC}" type="datetime1">
              <a:rPr lang="sr-Latn-RS" smtClean="0"/>
              <a:t>12.2.2026.</a:t>
            </a:fld>
            <a:endParaRPr lang="en-US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7A705E3-E620-489D-9973-6221209A4B3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466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utnik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10" name="Pravokutnik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Pravokutnik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Pravokutnik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Ravni poveznik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avni poveznik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avni poveznik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rtlCol="0" anchor="ctr">
            <a:normAutofit/>
          </a:bodyPr>
          <a:lstStyle>
            <a:lvl1pPr algn="ctr">
              <a:lnSpc>
                <a:spcPct val="83000"/>
              </a:lnSpc>
              <a:defRPr lang="en-US" sz="60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20" name="Rezervirano mjesto za datum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sr-Latn-RS"/>
              <a:t>20.8.2024.</a:t>
            </a:r>
            <a:endParaRPr lang="en-US" dirty="0"/>
          </a:p>
        </p:txBody>
      </p:sp>
      <p:sp>
        <p:nvSpPr>
          <p:cNvPr id="21" name="Rezervirano mjesto za podnožje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22" name="Rezervirano mjesto za broj slajda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sr-Latn-RS"/>
              <a:t>20.8.2024.</a:t>
            </a:r>
            <a:endParaRPr lang="en-US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2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/>
          <a:p>
            <a:pPr rt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sr-Latn-RS"/>
              <a:t>20.8.2024.</a:t>
            </a:r>
            <a:endParaRPr lang="en-US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73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sr-Latn-RS"/>
              <a:t>20.8.2024.</a:t>
            </a:r>
            <a:endParaRPr lang="en-US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avokutnik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23" name="Pravokutnik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Pravokutnik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Pravokutnik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rtlCol="0" anchor="ctr">
            <a:normAutofit/>
          </a:bodyPr>
          <a:lstStyle>
            <a:lvl1pPr algn="ctr">
              <a:lnSpc>
                <a:spcPct val="83000"/>
              </a:lnSpc>
              <a:defRPr lang="en-US" sz="60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hr-HR"/>
              <a:t>Kliknite da biste uredili stil naslova matrice</a:t>
            </a:r>
            <a:endParaRPr lang="en-US" dirty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Ravni poveznik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avni poveznik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avni poveznik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/>
              <a:t>Kliknite da biste uredili matrice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r>
              <a:rPr lang="sr-Latn-RS"/>
              <a:t>20.8.2024.</a:t>
            </a:r>
            <a:endParaRPr lang="en-US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sr-Latn-RS"/>
              <a:t>20.8.2024.</a:t>
            </a:r>
            <a:endParaRPr lang="en-US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/>
              <a:t>Kliknite da biste uredili matrice</a:t>
            </a:r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hr"/>
          </a:p>
        </p:txBody>
      </p:sp>
      <p:sp>
        <p:nvSpPr>
          <p:cNvPr id="5" name="Rezervirano mjesto za tekst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/>
              <a:t>Kliknite da biste uredili matrice</a:t>
            </a:r>
          </a:p>
        </p:txBody>
      </p:sp>
      <p:sp>
        <p:nvSpPr>
          <p:cNvPr id="6" name="Rezervirano mjesto za sadržaj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hr"/>
          </a:p>
        </p:txBody>
      </p:sp>
      <p:sp>
        <p:nvSpPr>
          <p:cNvPr id="7" name="Rezervirano mjesto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sr-Latn-RS"/>
              <a:t>20.8.2024.</a:t>
            </a:r>
            <a:endParaRPr lang="en-US"/>
          </a:p>
        </p:txBody>
      </p:sp>
      <p:sp>
        <p:nvSpPr>
          <p:cNvPr id="8" name="Rezervirano mjesto za podnožj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Rezervirano mjesto za broj slajd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sr-Latn-RS"/>
              <a:t>20.8.2024.</a:t>
            </a:r>
            <a:endParaRPr lang="en-US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sr-Latn-RS"/>
              <a:t>20.8.2024.</a:t>
            </a:r>
            <a:endParaRPr lang="en-US"/>
          </a:p>
        </p:txBody>
      </p:sp>
      <p:sp>
        <p:nvSpPr>
          <p:cNvPr id="3" name="Rezervirano mjesto za podnožj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Rezervirano mjesto za broj slajd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kutnik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Pravokutnik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r-HR"/>
              <a:t>Kliknite da biste uredili matrice</a:t>
            </a:r>
          </a:p>
        </p:txBody>
      </p:sp>
      <p:sp>
        <p:nvSpPr>
          <p:cNvPr id="8" name="Rezervirano mjesto za datum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sr-Latn-RS"/>
              <a:t>20.8.2024.</a:t>
            </a:r>
            <a:endParaRPr lang="en-US"/>
          </a:p>
        </p:txBody>
      </p:sp>
      <p:sp>
        <p:nvSpPr>
          <p:cNvPr id="9" name="Rezervirano mjesto za podnožje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en-US"/>
          </a:p>
        </p:txBody>
      </p:sp>
      <p:sp>
        <p:nvSpPr>
          <p:cNvPr id="11" name="Rezervirano mjesto za broj slajda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avokutnik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zervirano mjesto za sliku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rtlCol="0"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r>
              <a:rPr lang="sr-Latn-RS"/>
              <a:t>20.8.2024.</a:t>
            </a:r>
            <a:endParaRPr lang="en-US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 rtlCol="0"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 rtl="0"/>
            <a:endParaRPr lang="en-US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ravokutnik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rtlCol="0" anchor="b">
            <a:no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r-HR"/>
              <a:t>Kliknite da biste uredili matrice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Pravokutnik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7" name="Pravokutnik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hr-HR"/>
          </a:p>
        </p:txBody>
      </p:sp>
      <p:sp>
        <p:nvSpPr>
          <p:cNvPr id="8" name="Pravokutnik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hr-HR"/>
          </a:p>
        </p:txBody>
      </p:sp>
      <p:sp>
        <p:nvSpPr>
          <p:cNvPr id="2" name="Rezervirano mjesto za naslov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hr"/>
              <a:t>Kliknite da biste uredili stil naslova matrice</a:t>
            </a:r>
            <a:endParaRPr lang="en-US" dirty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hr"/>
              <a:t>Kliknite da biste uredili stilove teksta matrice</a:t>
            </a:r>
          </a:p>
          <a:p>
            <a:pPr lvl="1" rtl="0"/>
            <a:r>
              <a:rPr lang="hr"/>
              <a:t>Druga razina</a:t>
            </a:r>
          </a:p>
          <a:p>
            <a:pPr lvl="2" rtl="0"/>
            <a:r>
              <a:rPr lang="hr"/>
              <a:t>Treća razina</a:t>
            </a:r>
          </a:p>
          <a:p>
            <a:pPr lvl="3" rtl="0"/>
            <a:r>
              <a:rPr lang="hr"/>
              <a:t>Četvrta razina</a:t>
            </a:r>
          </a:p>
          <a:p>
            <a:pPr lvl="4" rtl="0"/>
            <a:r>
              <a:rPr lang="hr"/>
              <a:t>Peta razina</a:t>
            </a:r>
            <a:endParaRPr lang="en-US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r-Latn-RS"/>
              <a:t>20.8.2024.</a:t>
            </a:r>
            <a:endParaRPr lang="en-US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  <p:sldLayoutId id="2147483664" r:id="rId10"/>
    <p:sldLayoutId id="214748366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hr/search?q=noah+ark+story+template+comic+strip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Boner%27s_Ark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vu9W_RWt5k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o60-nRkVZ8" TargetMode="External"/><Relationship Id="rId7" Type="http://schemas.openxmlformats.org/officeDocument/2006/relationships/hyperlink" Target="https://www.biblecartoons.co.uk/cartoons/genesis-06-09-the-flood-noah-s-ark" TargetMode="External"/><Relationship Id="rId2" Type="http://schemas.openxmlformats.org/officeDocument/2006/relationships/hyperlink" Target="https://biblija.ks.hr/knjiga-postanka/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file:///C:\Users\&#197;&#160;kola\Downloads\Hasagic.pdf" TargetMode="External"/><Relationship Id="rId5" Type="http://schemas.openxmlformats.org/officeDocument/2006/relationships/hyperlink" Target="https://www.perseus.tufts.edu/hopper/text?doc=Perseus%3Atext%3A1999.02.0029%3Abook%3D1%3Acard%3D348" TargetMode="External"/><Relationship Id="rId4" Type="http://schemas.openxmlformats.org/officeDocument/2006/relationships/hyperlink" Target="https://www.gutenberg.org/files/21765/21765-h/21765-h.htm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Noa%20film%20najava" TargetMode="External"/><Relationship Id="rId2" Type="http://schemas.openxmlformats.org/officeDocument/2006/relationships/hyperlink" Target="https://www.youtube.com/watch?v=fdu10cX3pWA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9f4uF4Va9gI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b_OoCzRLH4" TargetMode="External"/><Relationship Id="rId2" Type="http://schemas.openxmlformats.org/officeDocument/2006/relationships/hyperlink" Target="https://www.youtube.com/watch?v=x9zZJIpHxeQ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_2vrdAp4mWs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_2vrdAp4mWs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 rtlCol="0" anchor="ctr">
            <a:normAutofit/>
          </a:bodyPr>
          <a:lstStyle/>
          <a:p>
            <a:pPr rtl="0"/>
            <a:r>
              <a:rPr lang="hr"/>
              <a:t>Antička mitologija kroz prizmu transmedijalnosti</a:t>
            </a:r>
          </a:p>
        </p:txBody>
      </p:sp>
      <p:pic>
        <p:nvPicPr>
          <p:cNvPr id="6" name="Slika 5" descr="Krupni plan logotipa&#10;&#10;Opis se generira automatski">
            <a:extLst>
              <a:ext uri="{FF2B5EF4-FFF2-40B4-BE49-F238E27FC236}">
                <a16:creationId xmlns:a16="http://schemas.microsoft.com/office/drawing/2014/main" id="{8045422F-7258-40AC-BD2E-2469AA4489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2" r="17507" b="-2"/>
          <a:stretch/>
        </p:blipFill>
        <p:spPr>
          <a:xfrm>
            <a:off x="1066800" y="2103120"/>
            <a:ext cx="4663440" cy="3749040"/>
          </a:xfrm>
          <a:prstGeom prst="rect">
            <a:avLst/>
          </a:prstGeom>
          <a:noFill/>
        </p:spPr>
      </p:pic>
      <p:sp>
        <p:nvSpPr>
          <p:cNvPr id="3" name="Podnaslov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1760" y="2375452"/>
            <a:ext cx="4663440" cy="3476708"/>
          </a:xfrm>
        </p:spPr>
        <p:txBody>
          <a:bodyPr rtlCol="0">
            <a:normAutofit lnSpcReduction="10000"/>
          </a:bodyPr>
          <a:lstStyle/>
          <a:p>
            <a:pPr rtl="0">
              <a:spcAft>
                <a:spcPts val="600"/>
              </a:spcAft>
            </a:pPr>
            <a:r>
              <a:rPr lang="hr" dirty="0"/>
              <a:t>MŽSV nastavnika klasičnih jezika </a:t>
            </a:r>
            <a:r>
              <a:rPr lang="hr-HR" dirty="0"/>
              <a:t>Srednja škola Mate Blažine Labin</a:t>
            </a:r>
            <a:endParaRPr lang="hr" dirty="0"/>
          </a:p>
          <a:p>
            <a:pPr rtl="0">
              <a:spcAft>
                <a:spcPts val="600"/>
              </a:spcAft>
            </a:pPr>
            <a:endParaRPr lang="hr" dirty="0"/>
          </a:p>
          <a:p>
            <a:pPr rtl="0">
              <a:spcAft>
                <a:spcPts val="600"/>
              </a:spcAft>
            </a:pPr>
            <a:endParaRPr lang="hr" dirty="0"/>
          </a:p>
          <a:p>
            <a:pPr rtl="0">
              <a:spcAft>
                <a:spcPts val="600"/>
              </a:spcAft>
            </a:pPr>
            <a:endParaRPr lang="hr" dirty="0"/>
          </a:p>
          <a:p>
            <a:pPr rtl="0">
              <a:spcAft>
                <a:spcPts val="600"/>
              </a:spcAft>
            </a:pPr>
            <a:endParaRPr lang="hr" dirty="0"/>
          </a:p>
          <a:p>
            <a:pPr rtl="0">
              <a:spcAft>
                <a:spcPts val="600"/>
              </a:spcAft>
            </a:pPr>
            <a:r>
              <a:rPr lang="hr" dirty="0"/>
              <a:t> </a:t>
            </a:r>
            <a:r>
              <a:rPr lang="hr" sz="1400" dirty="0"/>
              <a:t>Ružica Jauk, prof.</a:t>
            </a:r>
          </a:p>
          <a:p>
            <a:pPr>
              <a:spcAft>
                <a:spcPts val="600"/>
              </a:spcAft>
            </a:pPr>
            <a:r>
              <a:rPr lang="hr" sz="1400" dirty="0"/>
              <a:t>26. kolovoz 2024.</a:t>
            </a:r>
          </a:p>
          <a:p>
            <a:pPr rtl="0">
              <a:spcAft>
                <a:spcPts val="600"/>
              </a:spcAft>
            </a:pPr>
            <a:endParaRPr lang="hr" dirty="0"/>
          </a:p>
        </p:txBody>
      </p:sp>
    </p:spTree>
    <p:extLst>
      <p:ext uri="{BB962C8B-B14F-4D97-AF65-F5344CB8AC3E}">
        <p14:creationId xmlns:p14="http://schemas.microsoft.com/office/powerpoint/2010/main" val="2584280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5AC71F1-8610-67DB-0DD5-D563A41CD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/>
              <a:t>Deukalion</a:t>
            </a:r>
            <a:r>
              <a:rPr lang="hr-HR" dirty="0"/>
              <a:t> i Pira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6142870-90A5-4CC6-696E-C982BAD276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Sumerski ep o potopu (priča o </a:t>
            </a:r>
            <a:r>
              <a:rPr lang="hr-HR" dirty="0" err="1"/>
              <a:t>Ziusudri</a:t>
            </a:r>
            <a:r>
              <a:rPr lang="hr-HR" dirty="0"/>
              <a:t>)-fragmentarno je sačuvana u Postanku iz </a:t>
            </a:r>
            <a:r>
              <a:rPr lang="hr-HR" dirty="0" err="1"/>
              <a:t>Eridua</a:t>
            </a:r>
            <a:r>
              <a:rPr lang="hr-HR" dirty="0"/>
              <a:t>, napisanom sumerskim klinopisom koji potječe iz 17. st. pr. n. e.  </a:t>
            </a:r>
          </a:p>
          <a:p>
            <a:r>
              <a:rPr lang="hr-HR" dirty="0"/>
              <a:t>Babilonsko-asirski Ep o Gilgamešu (priča o </a:t>
            </a:r>
            <a:r>
              <a:rPr lang="hr-HR" dirty="0" err="1"/>
              <a:t>Utnapištimu</a:t>
            </a:r>
            <a:r>
              <a:rPr lang="hr-HR" dirty="0"/>
              <a:t>)</a:t>
            </a:r>
          </a:p>
          <a:p>
            <a:r>
              <a:rPr lang="hr-HR" dirty="0"/>
              <a:t>Akadski ep </a:t>
            </a:r>
            <a:r>
              <a:rPr lang="hr-HR" dirty="0" err="1"/>
              <a:t>Atrahasis</a:t>
            </a:r>
            <a:endParaRPr lang="hr-HR" dirty="0"/>
          </a:p>
          <a:p>
            <a:r>
              <a:rPr lang="hr-HR" dirty="0"/>
              <a:t>Židovska povijest, Biblija (Knjiga Postanka, Noa) </a:t>
            </a:r>
          </a:p>
          <a:p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567919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CBB1673-EBA3-0452-0559-98D0B4A8C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Sumerski mit o potopu</a:t>
            </a:r>
            <a:br>
              <a:rPr lang="hr-HR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BCBAA22-7BDE-CDA7-241A-067E8E98A6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hr-HR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Prvi dio priče govori o stvaranju čovjeka i životinja te utemeljenju prvih gradova: </a:t>
            </a:r>
            <a:r>
              <a:rPr lang="hr-HR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Eridua</a:t>
            </a:r>
            <a:r>
              <a:rPr lang="hr-HR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Bad-</a:t>
            </a:r>
            <a:r>
              <a:rPr lang="hr-HR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tibira</a:t>
            </a:r>
            <a:r>
              <a:rPr lang="hr-HR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Larse, </a:t>
            </a:r>
            <a:r>
              <a:rPr lang="hr-HR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Sipara</a:t>
            </a:r>
            <a:r>
              <a:rPr lang="hr-HR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 </a:t>
            </a:r>
            <a:r>
              <a:rPr lang="hr-HR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Šurupaka</a:t>
            </a:r>
            <a:r>
              <a:rPr lang="hr-HR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  <a:p>
            <a:r>
              <a:rPr lang="hr-HR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Nakon dijela priče koji nedostaje upoznati smo s opisom prema kojemu su bogovi odlučili poslati potop kako bi uništili čovječanstvo. </a:t>
            </a:r>
          </a:p>
          <a:p>
            <a:r>
              <a:rPr lang="hr-HR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Bog </a:t>
            </a:r>
            <a:r>
              <a:rPr lang="hr-HR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Enki</a:t>
            </a:r>
            <a:r>
              <a:rPr lang="hr-HR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gospodar podzemnog mora i svježe vode te sumerski ekvivalent babilonskog boga </a:t>
            </a:r>
            <a:r>
              <a:rPr lang="hr-HR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Ea</a:t>
            </a:r>
            <a:r>
              <a:rPr lang="hr-HR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dao je upozoriti </a:t>
            </a:r>
            <a:r>
              <a:rPr lang="hr-HR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Ziusudru</a:t>
            </a:r>
            <a:r>
              <a:rPr lang="hr-HR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da sagradi veliki brod. </a:t>
            </a:r>
          </a:p>
          <a:p>
            <a:r>
              <a:rPr lang="hr-HR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Dio u kojem se opisuju upute za izgradnju broda također nedostaje. </a:t>
            </a:r>
          </a:p>
          <a:p>
            <a:r>
              <a:rPr lang="hr-HR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Tekst potom opisuje sâm potop; strahovitu oluju koja je bjesnila sedam dana. Tekst na tom dijelu ploče glasi: „veliki brod bijaše bacan amo-tamo na velikim vodama”. </a:t>
            </a:r>
          </a:p>
          <a:p>
            <a:r>
              <a:rPr lang="hr-HR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Kad se pojavio </a:t>
            </a:r>
            <a:r>
              <a:rPr lang="hr-HR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Utu</a:t>
            </a:r>
            <a:r>
              <a:rPr lang="hr-HR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hr-HR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Ziusudra</a:t>
            </a:r>
            <a:r>
              <a:rPr lang="hr-HR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je otvorio prozor i pao na koljena te je žrtvovao vola i ovcu. Nakon još jednog dijela priče koji nedostaje,</a:t>
            </a:r>
            <a:r>
              <a:rPr lang="hr-H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tekst opisuje kako se voda počela povlačiti, a </a:t>
            </a:r>
            <a:r>
              <a:rPr lang="hr-HR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Ziusudra</a:t>
            </a:r>
            <a:r>
              <a:rPr lang="hr-H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se ponizno pojavio pred </a:t>
            </a:r>
            <a:r>
              <a:rPr lang="hr-HR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Anuom</a:t>
            </a:r>
            <a:r>
              <a:rPr lang="hr-H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 </a:t>
            </a:r>
            <a:r>
              <a:rPr lang="hr-HR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Enlilom</a:t>
            </a:r>
            <a:r>
              <a:rPr lang="hr-H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koji su mu dali „vječni dah”. Zatim su ga bogovi poveli da boravi u </a:t>
            </a:r>
            <a:r>
              <a:rPr lang="hr-HR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Dilmunu</a:t>
            </a:r>
            <a:r>
              <a:rPr lang="hr-H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Preostali dio teksta je izgubljen.</a:t>
            </a:r>
          </a:p>
          <a:p>
            <a:r>
              <a:rPr lang="hr-HR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662408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Klesarstvo, rezbarenje, olakšanje, Artefakt&#10;&#10;Opis je automatski generiran">
            <a:extLst>
              <a:ext uri="{FF2B5EF4-FFF2-40B4-BE49-F238E27FC236}">
                <a16:creationId xmlns:a16="http://schemas.microsoft.com/office/drawing/2014/main" id="{5EA3756D-3243-1E34-61B9-42512563F53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tretch/>
        </p:blipFill>
        <p:spPr>
          <a:xfrm>
            <a:off x="1914624" y="237744"/>
            <a:ext cx="4324151" cy="6382512"/>
          </a:xfrm>
          <a:prstGeom prst="rect">
            <a:avLst/>
          </a:prstGeom>
          <a:noFill/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734A6120-EF1B-C131-62B3-451A10285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3BA861CB-641F-F88A-041B-2081A9CB7A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77250" y="2523744"/>
            <a:ext cx="3144774" cy="3511296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Povijesna</a:t>
            </a:r>
            <a:r>
              <a:rPr lang="en-US" dirty="0"/>
              <a:t> </a:t>
            </a:r>
            <a:r>
              <a:rPr lang="en-US" dirty="0" err="1"/>
              <a:t>jezgra</a:t>
            </a:r>
            <a:r>
              <a:rPr lang="en-US" dirty="0"/>
              <a:t> </a:t>
            </a:r>
            <a:r>
              <a:rPr lang="en-US" dirty="0" err="1"/>
              <a:t>sumerskog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babilonsko</a:t>
            </a:r>
            <a:r>
              <a:rPr lang="en-US" dirty="0"/>
              <a:t> -</a:t>
            </a:r>
            <a:r>
              <a:rPr lang="en-US" dirty="0" err="1"/>
              <a:t>asirskog</a:t>
            </a:r>
            <a:r>
              <a:rPr lang="en-US" dirty="0"/>
              <a:t> </a:t>
            </a:r>
            <a:r>
              <a:rPr lang="en-US" dirty="0" err="1"/>
              <a:t>mita</a:t>
            </a:r>
            <a:r>
              <a:rPr lang="en-US" dirty="0"/>
              <a:t> o </a:t>
            </a:r>
            <a:r>
              <a:rPr lang="en-US" dirty="0" err="1"/>
              <a:t>potopu</a:t>
            </a:r>
            <a:r>
              <a:rPr lang="en-US" dirty="0"/>
              <a:t> </a:t>
            </a:r>
            <a:r>
              <a:rPr lang="en-US" dirty="0" err="1"/>
              <a:t>danas</a:t>
            </a:r>
            <a:r>
              <a:rPr lang="en-US" dirty="0"/>
              <a:t> je </a:t>
            </a:r>
            <a:r>
              <a:rPr lang="en-US" dirty="0" err="1"/>
              <a:t>arheološki</a:t>
            </a:r>
            <a:r>
              <a:rPr lang="en-US" dirty="0"/>
              <a:t> </a:t>
            </a:r>
            <a:r>
              <a:rPr lang="en-US" dirty="0" err="1"/>
              <a:t>dokazana</a:t>
            </a:r>
            <a:r>
              <a:rPr lang="en-US" dirty="0"/>
              <a:t>. </a:t>
            </a:r>
          </a:p>
          <a:p>
            <a:r>
              <a:rPr lang="en-US" dirty="0" err="1"/>
              <a:t>Izlijevanje</a:t>
            </a:r>
            <a:r>
              <a:rPr lang="en-US" dirty="0"/>
              <a:t> </a:t>
            </a:r>
            <a:r>
              <a:rPr lang="en-US" dirty="0" err="1"/>
              <a:t>rijeka</a:t>
            </a:r>
            <a:r>
              <a:rPr lang="en-US" dirty="0"/>
              <a:t> </a:t>
            </a:r>
            <a:r>
              <a:rPr lang="en-US" dirty="0" err="1"/>
              <a:t>kod</a:t>
            </a:r>
            <a:r>
              <a:rPr lang="en-US" dirty="0"/>
              <a:t> </a:t>
            </a:r>
            <a:r>
              <a:rPr lang="en-US" dirty="0" err="1"/>
              <a:t>Šurupaka</a:t>
            </a:r>
            <a:r>
              <a:rPr lang="en-US" dirty="0"/>
              <a:t>, </a:t>
            </a:r>
            <a:r>
              <a:rPr lang="en-US" dirty="0" err="1"/>
              <a:t>Uruka</a:t>
            </a:r>
            <a:r>
              <a:rPr lang="en-US" dirty="0"/>
              <a:t>, </a:t>
            </a:r>
            <a:r>
              <a:rPr lang="en-US" dirty="0" err="1"/>
              <a:t>Kiša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drugdje</a:t>
            </a:r>
            <a:r>
              <a:rPr lang="en-US" dirty="0"/>
              <a:t> koji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radiokarbonskom</a:t>
            </a:r>
            <a:r>
              <a:rPr lang="en-US" dirty="0"/>
              <a:t> </a:t>
            </a:r>
            <a:r>
              <a:rPr lang="en-US" dirty="0" err="1"/>
              <a:t>metodom</a:t>
            </a:r>
            <a:r>
              <a:rPr lang="en-US" dirty="0"/>
              <a:t> </a:t>
            </a:r>
            <a:r>
              <a:rPr lang="en-US" dirty="0" err="1"/>
              <a:t>datirani</a:t>
            </a:r>
            <a:r>
              <a:rPr lang="en-US" dirty="0"/>
              <a:t> u </a:t>
            </a:r>
            <a:r>
              <a:rPr lang="en-US" dirty="0" err="1"/>
              <a:t>razdoblje</a:t>
            </a:r>
            <a:r>
              <a:rPr lang="en-US" dirty="0"/>
              <a:t> </a:t>
            </a:r>
            <a:r>
              <a:rPr lang="en-US" dirty="0" err="1"/>
              <a:t>oko</a:t>
            </a:r>
            <a:r>
              <a:rPr lang="en-US" dirty="0"/>
              <a:t> 2900 g. pr. n. 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900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1EAE1BE-EC69-369D-616A-0F7478D9C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Utnapištim</a:t>
            </a:r>
            <a:r>
              <a:rPr lang="hr-HR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 Ep o Gilgamešu</a:t>
            </a:r>
            <a:br>
              <a:rPr lang="hr-HR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E7E080F-4350-465B-6BD6-4177669DA0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 jedanaestoj pločici babilonskog Epa o Gilgamešu, </a:t>
            </a:r>
            <a:r>
              <a:rPr lang="hr-HR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Utnapištim</a:t>
            </a:r>
            <a:r>
              <a:rPr lang="hr-H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je naveden kao mudri kralj sumerskog grada-države </a:t>
            </a:r>
            <a:r>
              <a:rPr lang="hr-HR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Šurupaka</a:t>
            </a:r>
            <a:r>
              <a:rPr lang="hr-H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zajedno sa svojom neimenovanom ženom. Usto, </a:t>
            </a:r>
            <a:r>
              <a:rPr lang="hr-HR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Utnapištim</a:t>
            </a:r>
            <a:r>
              <a:rPr lang="hr-H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je preživio potop koji su bogovi poslali kako bi utopili svako živo stvorenje na zemlji. </a:t>
            </a:r>
            <a:r>
              <a:rPr lang="hr-HR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Utnapištima</a:t>
            </a:r>
            <a:r>
              <a:rPr lang="hr-H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je o planu bogova u tajnosti upozorio bog </a:t>
            </a:r>
            <a:r>
              <a:rPr lang="hr-HR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Enki</a:t>
            </a:r>
            <a:r>
              <a:rPr lang="hr-H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 preporučio mu da sagradi veliki brod ili arku kako bi spasio sebe, svoju obitelj te predstavnike svake vrste životinja.[11] Nakon što je potop završio, arka se usidrila na planini </a:t>
            </a:r>
            <a:r>
              <a:rPr lang="hr-HR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Nisir</a:t>
            </a:r>
            <a:r>
              <a:rPr lang="hr-H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Kada se nakon sedam dana </a:t>
            </a:r>
            <a:r>
              <a:rPr lang="hr-HR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Utnapištimova</a:t>
            </a:r>
            <a:r>
              <a:rPr lang="hr-H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arka primirila, </a:t>
            </a:r>
            <a:r>
              <a:rPr lang="hr-HR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Utnapištim</a:t>
            </a:r>
            <a:r>
              <a:rPr lang="hr-H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je pustio golubicu, koja naposljetku nije pronašla mjesto za gnijezdo i kasnije se vratila. Zatim je poslana lastavica koja se vratila nakon što nije pronašla grgeča. Međutim, kada je poslan gavran, on se nije vratio. </a:t>
            </a:r>
            <a:r>
              <a:rPr lang="hr-HR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Utnapištim</a:t>
            </a:r>
            <a:r>
              <a:rPr lang="hr-H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je tada prinio žrtvu i prolio vino u slavu boga </a:t>
            </a:r>
            <a:r>
              <a:rPr lang="hr-HR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Enkija</a:t>
            </a:r>
            <a:r>
              <a:rPr lang="hr-H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na vrhu planine </a:t>
            </a:r>
            <a:r>
              <a:rPr lang="hr-HR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Nisir</a:t>
            </a:r>
            <a:r>
              <a:rPr lang="hr-H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Zbog toga što su preživjeli potop, </a:t>
            </a:r>
            <a:r>
              <a:rPr lang="hr-HR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Utnapištimu</a:t>
            </a:r>
            <a:r>
              <a:rPr lang="hr-H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 njegovoj ženi bogovi su darovali besmrtnost. Napokon, njega su uzeli bogovi kako bi zauvijek živio „na ušću rijeka” i dan mu je epitet „udaljen, odsutan, sanjarski”.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920367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Bež, umjetničko djelo&#10;&#10;Opis je automatski generiran">
            <a:extLst>
              <a:ext uri="{FF2B5EF4-FFF2-40B4-BE49-F238E27FC236}">
                <a16:creationId xmlns:a16="http://schemas.microsoft.com/office/drawing/2014/main" id="{C656DB70-0802-379B-1415-6E13D626C7F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4943" r="2" b="11250"/>
          <a:stretch/>
        </p:blipFill>
        <p:spPr>
          <a:xfrm>
            <a:off x="228599" y="237744"/>
            <a:ext cx="7696201" cy="6382512"/>
          </a:xfrm>
          <a:prstGeom prst="rect">
            <a:avLst/>
          </a:prstGeom>
          <a:noFill/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40F2C219-AF73-457C-6B64-01EE8DBF1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68CA6F2E-0CE2-2F52-6F99-F34F93447F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 lnSpcReduction="10000"/>
          </a:bodyPr>
          <a:lstStyle/>
          <a:p>
            <a:endParaRPr lang="hr-H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hr-HR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hr-H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hr-HR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hr-H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Glinena ploča  (XI.) koja govori o potopu iz epa </a:t>
            </a:r>
            <a:r>
              <a:rPr lang="hr-HR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 Gilgamešu napisana klinopisom  </a:t>
            </a:r>
            <a:r>
              <a:rPr lang="hr-H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 akadskom jeziku</a:t>
            </a:r>
          </a:p>
          <a:p>
            <a:r>
              <a:rPr lang="hr-HR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potječe iz 7. stoljeća prije  Krista</a:t>
            </a:r>
            <a:endParaRPr lang="hr-H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1502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umjetničko djelo, slikanje, Slikarska boja, Akrilne boje&#10;&#10;Opis je automatski generiran">
            <a:extLst>
              <a:ext uri="{FF2B5EF4-FFF2-40B4-BE49-F238E27FC236}">
                <a16:creationId xmlns:a16="http://schemas.microsoft.com/office/drawing/2014/main" id="{DC2566B1-D964-B3AD-EEB7-7929DB5C22D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0592" r="9385"/>
          <a:stretch/>
        </p:blipFill>
        <p:spPr>
          <a:xfrm>
            <a:off x="228599" y="237744"/>
            <a:ext cx="7696201" cy="6382512"/>
          </a:xfrm>
          <a:prstGeom prst="rect">
            <a:avLst/>
          </a:prstGeom>
          <a:noFill/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B7643E2D-DCE1-C1EA-DB30-B4912A22C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593D620-C5F5-173A-DC2F-01E2CC0C92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/>
          <a:lstStyle/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r>
              <a:rPr lang="pl-PL" dirty="0"/>
              <a:t>Potop, John Martin, ulje na platnu, 1834.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269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D8EC16A-984F-DFF3-60DD-3764942CE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Akadski Ep </a:t>
            </a:r>
            <a:r>
              <a:rPr lang="hr-HR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Atrahasis</a:t>
            </a:r>
            <a:r>
              <a:rPr lang="hr-HR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9D58B4E-6815-A24C-1F43-15F05E5698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spominje kako je bog </a:t>
            </a:r>
            <a:r>
              <a:rPr lang="hr-HR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Enki</a:t>
            </a:r>
            <a:r>
              <a:rPr lang="hr-HR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upozorio heroja </a:t>
            </a:r>
            <a:r>
              <a:rPr lang="hr-HR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Atrahasisa</a:t>
            </a:r>
            <a:r>
              <a:rPr lang="hr-HR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da sagradi brod kako bi se spasio od potopa. Pri spomenu potopa nije potpuno jasno kako će do njega doći, a ep tvrdi da će čovječanstvo biti uništeno zajedno s pretpotopnim gradovima. </a:t>
            </a: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37074177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D90F3F8-FE89-18DB-0FD7-FD9D598DB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Biblija, Knjiga Postanka, Potop 6-9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E209A64-A486-0DB3-9B90-E339FFD078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11 U očima Božjim zemlja se bila iskvarila; nepravdom se napunila. 12 I kad je Bog vidio kako se zemlja iskvarila – ta svako se biće na zemlji izopačilo – 13 reče Bog Noi: »Odlučio sam da bude kraj svim bićima jer se zemlja napunila opačinom; i, evo, uništit ću ih zajedno sa zemljom. 14 Napravi sebi korablju od smolastoga drveta; korablju načini s </a:t>
            </a:r>
            <a:r>
              <a:rPr lang="hr-HR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prijekletima</a:t>
            </a:r>
            <a:r>
              <a:rPr lang="hr-H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 obloži je iznutra i izvana paklinom. 15 A pravit ćeš je ovako: neka korablja bude trista lakata u duljinu, pedeset u širinu, a trideset lakata u visinu. 16 Na korablji načini otvor za svjetlo, završi ga jedan lakat od vrha. Vrata na korablji načini sa strane; neka ima donji, srednji i gornji kat. 17 Ja ću, evo, pustiti potop – vode na zemlju – da izgine svako biće pod nebom, sve u čemu ima dah života: sve na zemlji mora poginuti. 18 A s tobom ću učiniti savez; ti ćeš ući u korablju – ti i s tobom tvoji sinovi, tvoja žena i žene tvojih sinova. 19 A od svega što je živo – od svih bića – uvedi u korablju od svakoga po dvoje da s tobom preživi, i neka budu muško i žensko. 20 Od ptica prema njihovim vrstama, od životinja prema njihovim vrstama i od svih stvorova što po tlu puze prema njihovim vrstama: po dvoje od svega neka uđe k tebi da preživi. 21 Sa sobom uzmi svega za jelo pa čuvaj da bude hrane tebi i njima.«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1609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slikanje, mitologija, umjetničko djelo, crtež&#10;&#10;Opis je automatski generiran">
            <a:extLst>
              <a:ext uri="{FF2B5EF4-FFF2-40B4-BE49-F238E27FC236}">
                <a16:creationId xmlns:a16="http://schemas.microsoft.com/office/drawing/2014/main" id="{FADD32C7-CFBB-C045-76FF-2BEE0D92971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tretch/>
        </p:blipFill>
        <p:spPr>
          <a:xfrm>
            <a:off x="1866755" y="237744"/>
            <a:ext cx="4419889" cy="6382512"/>
          </a:xfrm>
          <a:prstGeom prst="rect">
            <a:avLst/>
          </a:prstGeom>
          <a:noFill/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FF246A5F-C78F-73E1-625B-0AB3516FB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4C72B8C2-58E5-61B2-D151-F9FE85196A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/>
          <a:lstStyle/>
          <a:p>
            <a:r>
              <a:rPr lang="en-US" dirty="0" err="1"/>
              <a:t>Noina</a:t>
            </a:r>
            <a:r>
              <a:rPr lang="en-US" dirty="0"/>
              <a:t> </a:t>
            </a:r>
            <a:r>
              <a:rPr lang="en-US" dirty="0" err="1"/>
              <a:t>arka</a:t>
            </a:r>
            <a:r>
              <a:rPr lang="en-US" dirty="0"/>
              <a:t>. Noa </a:t>
            </a:r>
            <a:r>
              <a:rPr lang="en-US" dirty="0" err="1"/>
              <a:t>izdaje</a:t>
            </a:r>
            <a:r>
              <a:rPr lang="en-US" dirty="0"/>
              <a:t> </a:t>
            </a:r>
            <a:r>
              <a:rPr lang="en-US" dirty="0" err="1"/>
              <a:t>upute</a:t>
            </a:r>
            <a:r>
              <a:rPr lang="en-US" dirty="0"/>
              <a:t>, a </a:t>
            </a:r>
            <a:r>
              <a:rPr lang="en-US" dirty="0" err="1"/>
              <a:t>ljudi</a:t>
            </a:r>
            <a:r>
              <a:rPr lang="en-US" dirty="0"/>
              <a:t> grade </a:t>
            </a:r>
            <a:r>
              <a:rPr lang="en-US" dirty="0" err="1"/>
              <a:t>arku</a:t>
            </a:r>
            <a:r>
              <a:rPr lang="en-US" dirty="0"/>
              <a:t> - </a:t>
            </a:r>
            <a:r>
              <a:rPr lang="en-US" dirty="0" err="1"/>
              <a:t>francuski</a:t>
            </a:r>
            <a:r>
              <a:rPr lang="en-US" dirty="0"/>
              <a:t> </a:t>
            </a:r>
            <a:r>
              <a:rPr lang="en-US" dirty="0" err="1"/>
              <a:t>umjetnik</a:t>
            </a:r>
            <a:r>
              <a:rPr lang="en-US" dirty="0"/>
              <a:t> </a:t>
            </a:r>
            <a:r>
              <a:rPr lang="en-US" dirty="0" err="1"/>
              <a:t>oko</a:t>
            </a:r>
            <a:r>
              <a:rPr lang="en-US" dirty="0"/>
              <a:t> 1675.</a:t>
            </a:r>
          </a:p>
        </p:txBody>
      </p:sp>
    </p:spTree>
    <p:extLst>
      <p:ext uri="{BB962C8B-B14F-4D97-AF65-F5344CB8AC3E}">
        <p14:creationId xmlns:p14="http://schemas.microsoft.com/office/powerpoint/2010/main" val="9683473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zervirano mjesto slike 5">
            <a:extLst>
              <a:ext uri="{FF2B5EF4-FFF2-40B4-BE49-F238E27FC236}">
                <a16:creationId xmlns:a16="http://schemas.microsoft.com/office/drawing/2014/main" id="{1ECC35F4-6C7A-3BB4-0609-1DA2FA62D6B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0241" b="2024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Naslov 3">
            <a:extLst>
              <a:ext uri="{FF2B5EF4-FFF2-40B4-BE49-F238E27FC236}">
                <a16:creationId xmlns:a16="http://schemas.microsoft.com/office/drawing/2014/main" id="{2C21D905-4B32-2DCF-5609-2E0AD8D2C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2BC8D09C-3FA2-9B8A-B831-A074570C490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r-HR" dirty="0"/>
              <a:t>Prikaz Noe i golubice koja se s maslinovom grančicom vraća u arku nakon povlačenja voda, ranokršćanske katakombe (2. – 4 st.)</a:t>
            </a:r>
          </a:p>
        </p:txBody>
      </p:sp>
    </p:spTree>
    <p:extLst>
      <p:ext uri="{BB962C8B-B14F-4D97-AF65-F5344CB8AC3E}">
        <p14:creationId xmlns:p14="http://schemas.microsoft.com/office/powerpoint/2010/main" val="2162162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E711844-3ACC-2E65-A955-92C5237B5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/>
              <a:t>Transmedij</a:t>
            </a:r>
            <a:r>
              <a:rPr lang="hr-HR" dirty="0"/>
              <a:t>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6C4053B-4927-0091-B19F-D30F6A3043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400" dirty="0" err="1"/>
              <a:t>Transmedij</a:t>
            </a:r>
            <a:r>
              <a:rPr lang="hr-HR" sz="2400" dirty="0"/>
              <a:t> je prijenos dijelova iste sadržajne cjeline kroz različite medije (književni tekst, film, strip…) može uključivati i interaktivne objekte, događaje i tehnologije.</a:t>
            </a:r>
          </a:p>
        </p:txBody>
      </p:sp>
    </p:spTree>
    <p:extLst>
      <p:ext uri="{BB962C8B-B14F-4D97-AF65-F5344CB8AC3E}">
        <p14:creationId xmlns:p14="http://schemas.microsoft.com/office/powerpoint/2010/main" val="754985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4E2AF86E-801C-E49C-9977-060B987B7CC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3546" r="2047" b="1"/>
          <a:stretch/>
        </p:blipFill>
        <p:spPr>
          <a:xfrm>
            <a:off x="228599" y="237744"/>
            <a:ext cx="7696201" cy="6382512"/>
          </a:xfrm>
          <a:prstGeom prst="rect">
            <a:avLst/>
          </a:prstGeom>
          <a:noFill/>
        </p:spPr>
      </p:pic>
      <p:sp>
        <p:nvSpPr>
          <p:cNvPr id="18" name="Title 3">
            <a:extLst>
              <a:ext uri="{FF2B5EF4-FFF2-40B4-BE49-F238E27FC236}">
                <a16:creationId xmlns:a16="http://schemas.microsoft.com/office/drawing/2014/main" id="{6F08D5F3-BF88-BAF6-933F-FEC90BE0C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4E2564B-1FA5-B99D-8B7D-11F3868A1E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/>
          <a:p>
            <a:r>
              <a:rPr lang="en-US" dirty="0"/>
              <a:t>Noa </a:t>
            </a:r>
            <a:r>
              <a:rPr lang="en-US" dirty="0" err="1"/>
              <a:t>pušta</a:t>
            </a:r>
            <a:r>
              <a:rPr lang="en-US" dirty="0"/>
              <a:t> </a:t>
            </a:r>
            <a:r>
              <a:rPr lang="en-US" dirty="0" err="1"/>
              <a:t>golubicu</a:t>
            </a:r>
            <a:r>
              <a:rPr lang="en-US" dirty="0"/>
              <a:t> da </a:t>
            </a:r>
            <a:r>
              <a:rPr lang="en-US" dirty="0" err="1"/>
              <a:t>provjeri</a:t>
            </a:r>
            <a:r>
              <a:rPr lang="en-US" dirty="0"/>
              <a:t> je li </a:t>
            </a:r>
            <a:r>
              <a:rPr lang="en-US" dirty="0" err="1"/>
              <a:t>Potop</a:t>
            </a:r>
            <a:r>
              <a:rPr lang="en-US" dirty="0"/>
              <a:t> </a:t>
            </a:r>
            <a:r>
              <a:rPr lang="en-US" dirty="0" err="1"/>
              <a:t>prošao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kopno</a:t>
            </a:r>
            <a:r>
              <a:rPr lang="en-US" dirty="0"/>
              <a:t> se </a:t>
            </a:r>
            <a:r>
              <a:rPr lang="en-US" dirty="0" err="1"/>
              <a:t>pojavilo</a:t>
            </a:r>
            <a:endParaRPr lang="en-US" dirty="0"/>
          </a:p>
          <a:p>
            <a:r>
              <a:rPr lang="en-US" dirty="0"/>
              <a:t>(</a:t>
            </a:r>
            <a:r>
              <a:rPr lang="en-US" dirty="0" err="1"/>
              <a:t>mozaik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XIII. </a:t>
            </a:r>
            <a:r>
              <a:rPr lang="en-US" dirty="0" err="1"/>
              <a:t>stoljeća</a:t>
            </a:r>
            <a:r>
              <a:rPr lang="en-US" dirty="0"/>
              <a:t> u </a:t>
            </a:r>
            <a:r>
              <a:rPr lang="en-US" dirty="0" err="1"/>
              <a:t>bazilici</a:t>
            </a:r>
            <a:r>
              <a:rPr lang="en-US" dirty="0"/>
              <a:t> </a:t>
            </a:r>
            <a:r>
              <a:rPr lang="en-US" dirty="0" err="1"/>
              <a:t>Sv</a:t>
            </a:r>
            <a:r>
              <a:rPr lang="en-US" dirty="0"/>
              <a:t>. </a:t>
            </a:r>
            <a:r>
              <a:rPr lang="en-US" dirty="0" err="1"/>
              <a:t>Marka</a:t>
            </a:r>
            <a:r>
              <a:rPr lang="en-US" dirty="0"/>
              <a:t> u </a:t>
            </a:r>
            <a:r>
              <a:rPr lang="en-US" dirty="0" err="1"/>
              <a:t>Veneciji</a:t>
            </a:r>
            <a:r>
              <a:rPr lang="en-US" dirty="0"/>
              <a:t>, </a:t>
            </a:r>
            <a:r>
              <a:rPr lang="en-US" dirty="0" err="1"/>
              <a:t>detalj</a:t>
            </a:r>
            <a:r>
              <a:rPr lang="en-US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3346204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zervirano mjesto slike 5">
            <a:extLst>
              <a:ext uri="{FF2B5EF4-FFF2-40B4-BE49-F238E27FC236}">
                <a16:creationId xmlns:a16="http://schemas.microsoft.com/office/drawing/2014/main" id="{ADF17847-528E-B222-6E14-2A87B4B08B3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910" r="291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Naslov 3">
            <a:extLst>
              <a:ext uri="{FF2B5EF4-FFF2-40B4-BE49-F238E27FC236}">
                <a16:creationId xmlns:a16="http://schemas.microsoft.com/office/drawing/2014/main" id="{C3DA2640-AAAE-052D-2837-C91AA582C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25CF8D1B-926B-93AB-7043-10703F11A13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i-FI" dirty="0"/>
              <a:t>Slika Noine arke, Aurelija Luinija, oko 1556.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3906049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1E92722D-7814-A291-3A4C-79252F1AEE5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3825" r="5687" b="2"/>
          <a:stretch/>
        </p:blipFill>
        <p:spPr>
          <a:xfrm>
            <a:off x="228599" y="237744"/>
            <a:ext cx="7696201" cy="6382512"/>
          </a:xfrm>
          <a:prstGeom prst="rect">
            <a:avLst/>
          </a:prstGeom>
          <a:noFill/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7AA7CEC7-3CAE-6E1F-9943-26F5D965C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1723A776-99FE-2797-A9D1-F7735531DF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/>
          <a:lstStyle/>
          <a:p>
            <a:r>
              <a:rPr lang="hr-HR" dirty="0"/>
              <a:t>Noa  je živio oko  2900. godina prije Krista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7086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AA56A61-F4A7-AE9B-C5CC-BEDB974E1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 anchor="ctr">
            <a:normAutofit/>
          </a:bodyPr>
          <a:lstStyle/>
          <a:p>
            <a:r>
              <a:rPr lang="hr-HR" sz="2800" kern="100" dirty="0"/>
              <a:t>Sličnosti između priče o Noinoj arci, sumerske priče o </a:t>
            </a:r>
            <a:r>
              <a:rPr lang="hr-HR" sz="2800" kern="100" dirty="0" err="1"/>
              <a:t>Ziusudri</a:t>
            </a:r>
            <a:r>
              <a:rPr lang="hr-HR" sz="2800" kern="100" dirty="0"/>
              <a:t> te babilonskih priča o </a:t>
            </a:r>
            <a:r>
              <a:rPr lang="hr-HR" sz="2800" kern="100" dirty="0" err="1"/>
              <a:t>Atrahasisu</a:t>
            </a:r>
            <a:r>
              <a:rPr lang="hr-HR" sz="2800" kern="100" dirty="0"/>
              <a:t> i </a:t>
            </a:r>
            <a:r>
              <a:rPr lang="hr-HR" sz="2800" kern="100" dirty="0" err="1"/>
              <a:t>Utnapištimu</a:t>
            </a:r>
            <a:r>
              <a:rPr lang="hr-HR" sz="2800" kern="100" dirty="0"/>
              <a:t> vidljive su u odgovarajućim dijelovima pojedinih inačica</a:t>
            </a:r>
            <a:endParaRPr lang="hr-HR" sz="2800" dirty="0"/>
          </a:p>
        </p:txBody>
      </p:sp>
      <p:graphicFrame>
        <p:nvGraphicFramePr>
          <p:cNvPr id="6" name="Rezervirano mjesto sadržaja 2">
            <a:extLst>
              <a:ext uri="{FF2B5EF4-FFF2-40B4-BE49-F238E27FC236}">
                <a16:creationId xmlns:a16="http://schemas.microsoft.com/office/drawing/2014/main" id="{00BD8F50-5393-73E7-B3B0-6578352F2A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3099239"/>
              </p:ext>
            </p:extLst>
          </p:nvPr>
        </p:nvGraphicFramePr>
        <p:xfrm>
          <a:off x="1066800" y="2103120"/>
          <a:ext cx="10058400" cy="3849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828815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AA1871F2-9672-1011-29D9-A6F8AE319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6" name="Rezervirano mjesto sadržaja 2">
            <a:extLst>
              <a:ext uri="{FF2B5EF4-FFF2-40B4-BE49-F238E27FC236}">
                <a16:creationId xmlns:a16="http://schemas.microsoft.com/office/drawing/2014/main" id="{D04F35FE-9B73-51DE-9366-541B069BB0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7136998"/>
              </p:ext>
            </p:extLst>
          </p:nvPr>
        </p:nvGraphicFramePr>
        <p:xfrm>
          <a:off x="1066800" y="2103120"/>
          <a:ext cx="10058400" cy="3849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448644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4A90FEBB-7916-3BE5-1033-49C676393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6" name="Rezervirano mjesto sadržaja 2">
            <a:extLst>
              <a:ext uri="{FF2B5EF4-FFF2-40B4-BE49-F238E27FC236}">
                <a16:creationId xmlns:a16="http://schemas.microsoft.com/office/drawing/2014/main" id="{BBA959E7-90BA-2E8F-1835-6FB6F5FD08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0648085"/>
              </p:ext>
            </p:extLst>
          </p:nvPr>
        </p:nvGraphicFramePr>
        <p:xfrm>
          <a:off x="1066800" y="2103120"/>
          <a:ext cx="10058400" cy="3849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913158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slikanje, duga, odijevanje, umjetničko djelo&#10;&#10;Opis je automatski generiran">
            <a:extLst>
              <a:ext uri="{FF2B5EF4-FFF2-40B4-BE49-F238E27FC236}">
                <a16:creationId xmlns:a16="http://schemas.microsoft.com/office/drawing/2014/main" id="{220C8DE7-4F30-17C8-638C-9CC599F74D9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8769" b="7582"/>
          <a:stretch/>
        </p:blipFill>
        <p:spPr>
          <a:xfrm>
            <a:off x="228599" y="237744"/>
            <a:ext cx="7696201" cy="6382512"/>
          </a:xfrm>
          <a:prstGeom prst="rect">
            <a:avLst/>
          </a:prstGeom>
          <a:noFill/>
        </p:spPr>
      </p:pic>
      <p:sp>
        <p:nvSpPr>
          <p:cNvPr id="17" name="Title 2">
            <a:extLst>
              <a:ext uri="{FF2B5EF4-FFF2-40B4-BE49-F238E27FC236}">
                <a16:creationId xmlns:a16="http://schemas.microsoft.com/office/drawing/2014/main" id="{B6193EE1-1D99-FA67-E56C-87FA931F6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9F6A73AC-2FF8-E37A-4B2C-13E0ADAC27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/>
          <a:p>
            <a:r>
              <a:rPr lang="en-US" dirty="0" err="1"/>
              <a:t>Noina</a:t>
            </a:r>
            <a:r>
              <a:rPr lang="en-US" dirty="0"/>
              <a:t> </a:t>
            </a:r>
            <a:r>
              <a:rPr lang="en-US" dirty="0" err="1"/>
              <a:t>žrtva</a:t>
            </a:r>
            <a:r>
              <a:rPr lang="en-US" dirty="0"/>
              <a:t>, Daniel </a:t>
            </a:r>
            <a:r>
              <a:rPr lang="en-US" dirty="0" err="1"/>
              <a:t>Maclise</a:t>
            </a:r>
            <a:r>
              <a:rPr lang="en-US" dirty="0"/>
              <a:t>, </a:t>
            </a:r>
            <a:r>
              <a:rPr lang="en-US" dirty="0" err="1"/>
              <a:t>ulje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platnu</a:t>
            </a:r>
            <a:r>
              <a:rPr lang="en-US" dirty="0"/>
              <a:t>, 1854.</a:t>
            </a:r>
          </a:p>
        </p:txBody>
      </p:sp>
    </p:spTree>
    <p:extLst>
      <p:ext uri="{BB962C8B-B14F-4D97-AF65-F5344CB8AC3E}">
        <p14:creationId xmlns:p14="http://schemas.microsoft.com/office/powerpoint/2010/main" val="35006918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a (Noah) - Film - MojTV">
            <a:extLst>
              <a:ext uri="{FF2B5EF4-FFF2-40B4-BE49-F238E27FC236}">
                <a16:creationId xmlns:a16="http://schemas.microsoft.com/office/drawing/2014/main" id="{07E01E5C-83EE-440F-5FB9-D2DC6BD0A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2" r="15571" b="2"/>
          <a:stretch/>
        </p:blipFill>
        <p:spPr bwMode="auto">
          <a:xfrm>
            <a:off x="228599" y="237744"/>
            <a:ext cx="7696201" cy="6382512"/>
          </a:xfrm>
          <a:prstGeom prst="rect">
            <a:avLst/>
          </a:prstGeom>
          <a:noFill/>
          <a:ln>
            <a:noFill/>
          </a:ln>
        </p:spPr>
      </p:pic>
      <p:sp>
        <p:nvSpPr>
          <p:cNvPr id="1036" name="Title 2">
            <a:extLst>
              <a:ext uri="{FF2B5EF4-FFF2-40B4-BE49-F238E27FC236}">
                <a16:creationId xmlns:a16="http://schemas.microsoft.com/office/drawing/2014/main" id="{8E6499D4-5B99-4B35-8190-3526A1751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/>
          <a:lstStyle/>
          <a:p>
            <a:r>
              <a:rPr lang="hr-HR" dirty="0"/>
              <a:t>Noina arka</a:t>
            </a:r>
            <a:endParaRPr lang="en-US" dirty="0"/>
          </a:p>
        </p:txBody>
      </p:sp>
      <p:sp>
        <p:nvSpPr>
          <p:cNvPr id="1038" name="Text Placeholder 3">
            <a:extLst>
              <a:ext uri="{FF2B5EF4-FFF2-40B4-BE49-F238E27FC236}">
                <a16:creationId xmlns:a16="http://schemas.microsoft.com/office/drawing/2014/main" id="{4D506821-5BFF-CA3E-CCB6-7909127B5B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9497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4A8B5F8-F857-C6E7-8A9F-2815DFF01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47A907A7-E0D3-144A-522E-29DD578AFD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3700"/>
          <a:stretch/>
        </p:blipFill>
        <p:spPr>
          <a:xfrm>
            <a:off x="1066800" y="2103120"/>
            <a:ext cx="10058400" cy="38496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371525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4766A7B-AA82-F32F-E468-9B1251C17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Filmski spektakl „Noah“</a:t>
            </a:r>
            <a:br>
              <a:rPr lang="hr-HR" dirty="0"/>
            </a:b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5BBD348-975E-82AD-8493-B047360CA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sz="2000" dirty="0"/>
              <a:t>izdavač „</a:t>
            </a:r>
            <a:r>
              <a:rPr lang="hr-HR" sz="2000" dirty="0" err="1"/>
              <a:t>Paramount</a:t>
            </a:r>
            <a:r>
              <a:rPr lang="hr-HR" sz="2000" dirty="0"/>
              <a:t> </a:t>
            </a:r>
            <a:r>
              <a:rPr lang="hr-HR" sz="2000" dirty="0" err="1"/>
              <a:t>Pictures</a:t>
            </a:r>
            <a:r>
              <a:rPr lang="hr-HR" sz="2000" dirty="0"/>
              <a:t>“</a:t>
            </a:r>
          </a:p>
          <a:p>
            <a:r>
              <a:rPr lang="hr-HR" sz="2000" dirty="0"/>
              <a:t> u film je uložila preko 170 milijuna dolara, zarada preko 240 milijuna</a:t>
            </a:r>
          </a:p>
          <a:p>
            <a:r>
              <a:rPr lang="hr-HR" sz="2000" dirty="0" err="1"/>
              <a:t>Darren</a:t>
            </a:r>
            <a:r>
              <a:rPr lang="hr-HR" sz="2000" dirty="0"/>
              <a:t> </a:t>
            </a:r>
            <a:r>
              <a:rPr lang="hr-HR" sz="2000" dirty="0" err="1"/>
              <a:t>Aronofsky</a:t>
            </a:r>
            <a:r>
              <a:rPr lang="hr-HR" sz="2000" dirty="0"/>
              <a:t> režiser  izdao je prije samog filma i roman u stripu o Noi (hibrid između biblijskog lika i futurističkog apokaliptičnog junaka u stilu </a:t>
            </a:r>
            <a:r>
              <a:rPr lang="hr-HR" sz="2000" dirty="0" err="1"/>
              <a:t>Pobješnjelog</a:t>
            </a:r>
            <a:r>
              <a:rPr lang="hr-HR" sz="2000" dirty="0"/>
              <a:t> Maxa) reklamiran uz odgovarajuće upozorenje:</a:t>
            </a:r>
          </a:p>
          <a:p>
            <a:r>
              <a:rPr lang="hr-HR" sz="2000" dirty="0"/>
              <a:t>„Film je nadahnut pričom o Noi. Iako smo koristili pravo umjetničke slobode, vjerujemo kako je film vjeran biti, vrijednostima i integritetu priče koja je kamen temeljac vjere milijunima ljudi širom svijeta. Biblijska priča o Noi može se pronaći u Knjizi Postanka.“</a:t>
            </a:r>
          </a:p>
          <a:p>
            <a:r>
              <a:rPr lang="hr-HR" sz="2000" dirty="0"/>
              <a:t> </a:t>
            </a:r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100723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1284EF1-74B9-AC09-59AC-607F2BDCA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Antički mit - POTOP(priča </a:t>
            </a:r>
            <a:r>
              <a:rPr lang="hr-HR"/>
              <a:t>o velikom potopu </a:t>
            </a:r>
            <a:r>
              <a:rPr lang="hr-HR" dirty="0"/>
              <a:t>stara 5000 godina)</a:t>
            </a:r>
            <a:endParaRPr lang="hr-HR" sz="20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72C759D-3B59-0E14-247A-9A1DF15D49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  <a:p>
            <a:endParaRPr lang="hr-HR" dirty="0"/>
          </a:p>
          <a:p>
            <a:r>
              <a:rPr lang="hr-HR" dirty="0" err="1"/>
              <a:t>Publije</a:t>
            </a:r>
            <a:r>
              <a:rPr lang="hr-HR" dirty="0"/>
              <a:t> </a:t>
            </a:r>
            <a:r>
              <a:rPr lang="hr-HR" dirty="0" err="1"/>
              <a:t>Ovidije</a:t>
            </a:r>
            <a:r>
              <a:rPr lang="hr-HR" dirty="0"/>
              <a:t> Naso</a:t>
            </a:r>
          </a:p>
          <a:p>
            <a:r>
              <a:rPr lang="hr-HR" dirty="0"/>
              <a:t>Oktavijan August</a:t>
            </a:r>
          </a:p>
          <a:p>
            <a:r>
              <a:rPr lang="hr-HR" dirty="0" err="1"/>
              <a:t>Hesiod</a:t>
            </a:r>
            <a:r>
              <a:rPr lang="hr-HR" dirty="0"/>
              <a:t>: Poslovi i dani</a:t>
            </a:r>
          </a:p>
          <a:p>
            <a:r>
              <a:rPr lang="hr-HR" dirty="0"/>
              <a:t>Metamorfoze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78295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B60D78A-1F59-F96B-7EEE-BE0100E9E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BFEEBD9F-77FD-12D7-C2B5-2E8C125661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err="1"/>
              <a:t>Hollywoodski</a:t>
            </a:r>
            <a:r>
              <a:rPr lang="hr-HR" dirty="0"/>
              <a:t> Noa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AA79228C-3EC1-3742-32F2-B055DA4DE42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hr-HR" dirty="0" err="1"/>
              <a:t>Hollywoodski</a:t>
            </a:r>
            <a:r>
              <a:rPr lang="hr-HR" dirty="0"/>
              <a:t> Noa je vjerski fanatik, suočen s deističkim ‘Stvoriteljem’ koji mrzi ljude i nepravedan je</a:t>
            </a:r>
          </a:p>
          <a:p>
            <a:endParaRPr lang="hr-HR" dirty="0"/>
          </a:p>
          <a:p>
            <a:r>
              <a:rPr lang="hr-HR" dirty="0"/>
              <a:t>Noa on pokazuje karakteristike nekakva ekstremizma, vjerskog fanatizma – spreman je žrtvovati ljudski rod pa i svoju obitelj i sama sebe samo da bi nominalno proveo u djelo ono što on doživljava kao Božju volju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6618F950-79C9-DA39-88F8-934EF751C0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r-HR" dirty="0"/>
              <a:t>Biblijski Noa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2BCBE657-9776-D777-85A7-9E70553F804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hr-HR" dirty="0"/>
              <a:t>Biblijski Noa nije vjerski fanatik, nije izgubio razum i ne tapka u mraku tražeći Božju volju niti koristi borilačke vještine i nasilje da bi sproveo Božji plan</a:t>
            </a:r>
          </a:p>
        </p:txBody>
      </p:sp>
    </p:spTree>
    <p:extLst>
      <p:ext uri="{BB962C8B-B14F-4D97-AF65-F5344CB8AC3E}">
        <p14:creationId xmlns:p14="http://schemas.microsoft.com/office/powerpoint/2010/main" val="4406678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5A4C4B0-9FE6-6D30-6978-B010A45ED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A70D903-04C3-BE61-B0E1-CD5E8E787B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400" dirty="0"/>
              <a:t>Je li Bog šutljiv, osvetoljubiv, nepravedan, ćudljiv? </a:t>
            </a:r>
          </a:p>
          <a:p>
            <a:r>
              <a:rPr lang="hr-HR" sz="2400" dirty="0"/>
              <a:t>Može li se gorljiva vjera poistovjetiti s vjerskim fanatizmom (koji nužno vodi u stranputicu)?</a:t>
            </a:r>
          </a:p>
          <a:p>
            <a:r>
              <a:rPr lang="hr-HR" sz="2400" dirty="0"/>
              <a:t> Je li </a:t>
            </a:r>
            <a:r>
              <a:rPr lang="hr-HR" sz="2400" dirty="0" err="1"/>
              <a:t>Darren</a:t>
            </a:r>
            <a:r>
              <a:rPr lang="hr-HR" sz="2400" dirty="0"/>
              <a:t> </a:t>
            </a:r>
            <a:r>
              <a:rPr lang="hr-HR" sz="2400" dirty="0" err="1"/>
              <a:t>Aronofsky</a:t>
            </a:r>
            <a:r>
              <a:rPr lang="hr-HR" sz="2400" dirty="0"/>
              <a:t> režirao ovaj film bez projiciranja vlastitih životnih stavova i intencije da ih publika prihvati, i je li takvo nešto uopće moguće izbjeći i zadržati objektivnost i nepristranost autora kad je u pitanju bilo koja forma umjetnosti? </a:t>
            </a:r>
          </a:p>
        </p:txBody>
      </p:sp>
    </p:spTree>
    <p:extLst>
      <p:ext uri="{BB962C8B-B14F-4D97-AF65-F5344CB8AC3E}">
        <p14:creationId xmlns:p14="http://schemas.microsoft.com/office/powerpoint/2010/main" val="41522491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931F0B4E-52EB-2797-04D4-3814F5F2B14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r="2929" b="-2"/>
          <a:stretch/>
        </p:blipFill>
        <p:spPr>
          <a:xfrm>
            <a:off x="228599" y="237744"/>
            <a:ext cx="7696201" cy="6382512"/>
          </a:xfrm>
          <a:prstGeom prst="rect">
            <a:avLst/>
          </a:prstGeom>
          <a:noFill/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0B3F1D91-9515-D225-8B55-837BAEDE8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/>
          <a:lstStyle/>
          <a:p>
            <a:r>
              <a:rPr lang="hr-HR" dirty="0"/>
              <a:t>Strip -  Noina arka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3DBE1E6-B9ED-62AE-7091-031FA3B6A9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8074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3EF156E-C747-BC66-E026-B5A1DF446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95EE20A2-E46A-E20F-542A-E0E0DB3EA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6533" y="401905"/>
            <a:ext cx="10727267" cy="706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6574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C9062C0-44B9-F5A3-E1AE-D19AA5360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AF13CDD3-3948-9EE6-3CCF-08CC0A5810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667" y="642594"/>
            <a:ext cx="10913533" cy="581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4711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460C390-F2E1-0EE4-0CE8-765693FBE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47160856-0844-D31A-9191-4BD925388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562100"/>
            <a:ext cx="6858000" cy="3429000"/>
          </a:xfrm>
          <a:prstGeom prst="rect">
            <a:avLst/>
          </a:prstGeom>
          <a:noFill/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A368D92-DE8B-89EF-8841-695ACCE57D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/>
          <a:p>
            <a:r>
              <a:rPr lang="hr-HR">
                <a:hlinkClick r:id="rId3"/>
              </a:rPr>
              <a:t>https://www.twinkl.hr/search?q=noah+ark+story+template+comic+strip</a:t>
            </a:r>
            <a:endParaRPr lang="hr-HR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080167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D78D925D-A950-6452-6881-65E223A7D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/>
          <a:lstStyle/>
          <a:p>
            <a:r>
              <a:rPr lang="en-US" sz="4000" dirty="0"/>
              <a:t>Boner's Ark</a:t>
            </a:r>
            <a:endParaRPr lang="en-US" dirty="0"/>
          </a:p>
        </p:txBody>
      </p:sp>
      <p:pic>
        <p:nvPicPr>
          <p:cNvPr id="5" name="Rezervirano mjesto sadržaja 4" descr="Slika na kojoj se prikazuje crtež, Crtić, ilustracija, crtić&#10;&#10;Opis je automatski generiran">
            <a:extLst>
              <a:ext uri="{FF2B5EF4-FFF2-40B4-BE49-F238E27FC236}">
                <a16:creationId xmlns:a16="http://schemas.microsoft.com/office/drawing/2014/main" id="{3771B10C-45B1-C253-4182-CB77CD15BCA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66800" y="2350859"/>
            <a:ext cx="4663440" cy="3253562"/>
          </a:xfrm>
          <a:prstGeom prst="rect">
            <a:avLst/>
          </a:prstGeom>
          <a:noFill/>
        </p:spPr>
      </p:pic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C9556F03-CBB9-5EBE-1F9E-BA54C4C65E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>
            <a:normAutofit fontScale="55000" lnSpcReduction="20000"/>
          </a:bodyPr>
          <a:lstStyle/>
          <a:p>
            <a:r>
              <a:rPr lang="en-US" sz="2200" dirty="0"/>
              <a:t>Boner's Ark je </a:t>
            </a:r>
            <a:r>
              <a:rPr lang="en-US" sz="2200" dirty="0" err="1"/>
              <a:t>američki</a:t>
            </a:r>
            <a:r>
              <a:rPr lang="en-US" sz="2200" dirty="0"/>
              <a:t> strip koji je </a:t>
            </a:r>
            <a:r>
              <a:rPr lang="en-US" sz="2200" dirty="0" err="1"/>
              <a:t>stvorio</a:t>
            </a:r>
            <a:r>
              <a:rPr lang="en-US" sz="2200" dirty="0"/>
              <a:t> Mort Walker , </a:t>
            </a:r>
            <a:r>
              <a:rPr lang="en-US" sz="2200" dirty="0" err="1"/>
              <a:t>također</a:t>
            </a:r>
            <a:r>
              <a:rPr lang="en-US" sz="2200" dirty="0"/>
              <a:t> </a:t>
            </a:r>
            <a:r>
              <a:rPr lang="en-US" sz="2200" dirty="0" err="1"/>
              <a:t>tvorac</a:t>
            </a:r>
            <a:r>
              <a:rPr lang="en-US" sz="2200" dirty="0"/>
              <a:t> Bube </a:t>
            </a:r>
            <a:r>
              <a:rPr lang="en-US" sz="2200" dirty="0" err="1"/>
              <a:t>Baileya</a:t>
            </a:r>
            <a:r>
              <a:rPr lang="en-US" sz="2200" dirty="0"/>
              <a:t> . Walker je </a:t>
            </a:r>
            <a:r>
              <a:rPr lang="en-US" sz="2200" dirty="0" err="1"/>
              <a:t>debitirao</a:t>
            </a:r>
            <a:r>
              <a:rPr lang="en-US" sz="2200" dirty="0"/>
              <a:t> s </a:t>
            </a:r>
            <a:r>
              <a:rPr lang="en-US" sz="2200" dirty="0" err="1"/>
              <a:t>stripom</a:t>
            </a:r>
            <a:r>
              <a:rPr lang="en-US" sz="2200" dirty="0"/>
              <a:t> pod </a:t>
            </a:r>
            <a:r>
              <a:rPr lang="en-US" sz="2200" dirty="0" err="1"/>
              <a:t>pseudonimom</a:t>
            </a:r>
            <a:r>
              <a:rPr lang="en-US" sz="2200" dirty="0"/>
              <a:t> "Addison" 11. </a:t>
            </a:r>
            <a:r>
              <a:rPr lang="en-US" sz="2200" dirty="0" err="1"/>
              <a:t>ožujka</a:t>
            </a:r>
            <a:r>
              <a:rPr lang="en-US" sz="2200" dirty="0"/>
              <a:t> 1968. [ 1 ] </a:t>
            </a:r>
            <a:r>
              <a:rPr lang="en-US" sz="2200" dirty="0" err="1"/>
              <a:t>Naslov</a:t>
            </a:r>
            <a:r>
              <a:rPr lang="en-US" sz="2200" dirty="0"/>
              <a:t> je </a:t>
            </a:r>
            <a:r>
              <a:rPr lang="en-US" sz="2200" dirty="0" err="1"/>
              <a:t>referenca</a:t>
            </a:r>
            <a:r>
              <a:rPr lang="en-US" sz="2200" dirty="0"/>
              <a:t> </a:t>
            </a:r>
            <a:r>
              <a:rPr lang="en-US" sz="2200" dirty="0" err="1"/>
              <a:t>na</a:t>
            </a:r>
            <a:r>
              <a:rPr lang="en-US" sz="2200" dirty="0"/>
              <a:t> </a:t>
            </a:r>
            <a:r>
              <a:rPr lang="en-US" sz="2200" dirty="0" err="1"/>
              <a:t>Noinu</a:t>
            </a:r>
            <a:r>
              <a:rPr lang="en-US" sz="2200" dirty="0"/>
              <a:t> </a:t>
            </a:r>
            <a:r>
              <a:rPr lang="en-US" sz="2200" dirty="0" err="1"/>
              <a:t>arku</a:t>
            </a:r>
            <a:r>
              <a:rPr lang="en-US" sz="2200" dirty="0"/>
              <a:t> </a:t>
            </a:r>
            <a:r>
              <a:rPr lang="en-US" sz="2200" dirty="0" err="1"/>
              <a:t>abrahamskih</a:t>
            </a:r>
            <a:r>
              <a:rPr lang="en-US" sz="2200" dirty="0"/>
              <a:t> </a:t>
            </a:r>
            <a:r>
              <a:rPr lang="en-US" sz="2200" dirty="0" err="1"/>
              <a:t>religija</a:t>
            </a:r>
            <a:r>
              <a:rPr lang="en-US" sz="2200" dirty="0"/>
              <a:t> .</a:t>
            </a:r>
          </a:p>
          <a:p>
            <a:endParaRPr lang="en-US" sz="2200" dirty="0"/>
          </a:p>
          <a:p>
            <a:r>
              <a:rPr lang="en-US" sz="2200" dirty="0" err="1"/>
              <a:t>Dizajnirao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napisao</a:t>
            </a:r>
            <a:r>
              <a:rPr lang="en-US" sz="2200" dirty="0"/>
              <a:t> Mort Walker, Boner's Ark se </a:t>
            </a:r>
            <a:r>
              <a:rPr lang="en-US" sz="2200" dirty="0" err="1"/>
              <a:t>prvi</a:t>
            </a:r>
            <a:r>
              <a:rPr lang="en-US" sz="2200" dirty="0"/>
              <a:t> put </a:t>
            </a:r>
            <a:r>
              <a:rPr lang="en-US" sz="2200" dirty="0" err="1"/>
              <a:t>pojavio</a:t>
            </a:r>
            <a:r>
              <a:rPr lang="en-US" sz="2200" dirty="0"/>
              <a:t> 11. </a:t>
            </a:r>
            <a:r>
              <a:rPr lang="en-US" sz="2200" dirty="0" err="1"/>
              <a:t>ožujka</a:t>
            </a:r>
            <a:r>
              <a:rPr lang="en-US" sz="2200" dirty="0"/>
              <a:t> 1968. </a:t>
            </a:r>
            <a:r>
              <a:rPr lang="en-US" sz="2200" dirty="0" err="1"/>
              <a:t>Serijal</a:t>
            </a:r>
            <a:r>
              <a:rPr lang="en-US" sz="2200" dirty="0"/>
              <a:t> je </a:t>
            </a:r>
            <a:r>
              <a:rPr lang="en-US" sz="2200" dirty="0" err="1"/>
              <a:t>trajao</a:t>
            </a:r>
            <a:r>
              <a:rPr lang="en-US" sz="2200" dirty="0"/>
              <a:t> do 27. </a:t>
            </a:r>
            <a:r>
              <a:rPr lang="en-US" sz="2200" dirty="0" err="1"/>
              <a:t>svibnja</a:t>
            </a:r>
            <a:r>
              <a:rPr lang="en-US" sz="2200" dirty="0"/>
              <a:t> 2000., a </a:t>
            </a:r>
            <a:r>
              <a:rPr lang="en-US" sz="2200" dirty="0" err="1"/>
              <a:t>posljednja</a:t>
            </a:r>
            <a:r>
              <a:rPr lang="en-US" sz="2200" dirty="0"/>
              <a:t> </a:t>
            </a:r>
            <a:r>
              <a:rPr lang="en-US" sz="2200" dirty="0" err="1"/>
              <a:t>traka</a:t>
            </a:r>
            <a:r>
              <a:rPr lang="en-US" sz="2200" dirty="0"/>
              <a:t> </a:t>
            </a:r>
            <a:r>
              <a:rPr lang="en-US" sz="2200" dirty="0" err="1"/>
              <a:t>prikazuje</a:t>
            </a:r>
            <a:r>
              <a:rPr lang="en-US" sz="2200" dirty="0"/>
              <a:t> </a:t>
            </a:r>
            <a:r>
              <a:rPr lang="en-US" sz="2200" dirty="0" err="1"/>
              <a:t>kako</a:t>
            </a:r>
            <a:r>
              <a:rPr lang="en-US" sz="2200" dirty="0"/>
              <a:t> Arka </a:t>
            </a:r>
            <a:r>
              <a:rPr lang="en-US" sz="2200" dirty="0" err="1"/>
              <a:t>stiže</a:t>
            </a:r>
            <a:r>
              <a:rPr lang="en-US" sz="2200" dirty="0"/>
              <a:t> do </a:t>
            </a:r>
            <a:r>
              <a:rPr lang="en-US" sz="2200" dirty="0" err="1"/>
              <a:t>kopna</a:t>
            </a:r>
            <a:r>
              <a:rPr lang="en-US" sz="2200" dirty="0"/>
              <a:t>.</a:t>
            </a:r>
          </a:p>
          <a:p>
            <a:endParaRPr lang="en-US" sz="2200" dirty="0"/>
          </a:p>
          <a:p>
            <a:r>
              <a:rPr lang="en-US" sz="2200" dirty="0" err="1"/>
              <a:t>Serija</a:t>
            </a:r>
            <a:r>
              <a:rPr lang="en-US" sz="2200" dirty="0"/>
              <a:t> se </a:t>
            </a:r>
            <a:r>
              <a:rPr lang="en-US" sz="2200" dirty="0" err="1"/>
              <a:t>također</a:t>
            </a:r>
            <a:r>
              <a:rPr lang="en-US" sz="2200" dirty="0"/>
              <a:t> </a:t>
            </a:r>
            <a:r>
              <a:rPr lang="en-US" sz="2200" dirty="0" err="1"/>
              <a:t>prikazivala</a:t>
            </a:r>
            <a:r>
              <a:rPr lang="en-US" sz="2200" dirty="0"/>
              <a:t> u </a:t>
            </a:r>
            <a:r>
              <a:rPr lang="en-US" sz="2200" dirty="0" err="1"/>
              <a:t>Norveškoj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Švedskoj</a:t>
            </a:r>
            <a:r>
              <a:rPr lang="en-US" sz="2200" dirty="0"/>
              <a:t> pod </a:t>
            </a:r>
            <a:r>
              <a:rPr lang="en-US" sz="2200" dirty="0" err="1"/>
              <a:t>imenom</a:t>
            </a:r>
            <a:r>
              <a:rPr lang="en-US" sz="2200" dirty="0"/>
              <a:t> </a:t>
            </a:r>
            <a:r>
              <a:rPr lang="en-US" sz="2200" dirty="0" err="1"/>
              <a:t>Arken</a:t>
            </a:r>
            <a:r>
              <a:rPr lang="en-US" sz="2200" dirty="0"/>
              <a:t> , u </a:t>
            </a:r>
            <a:r>
              <a:rPr lang="en-US" sz="2200" dirty="0" err="1"/>
              <a:t>Finskoj</a:t>
            </a:r>
            <a:r>
              <a:rPr lang="en-US" sz="2200" dirty="0"/>
              <a:t> </a:t>
            </a:r>
            <a:r>
              <a:rPr lang="en-US" sz="2200" dirty="0" err="1"/>
              <a:t>kao</a:t>
            </a:r>
            <a:r>
              <a:rPr lang="en-US" sz="2200" dirty="0"/>
              <a:t> Masan </a:t>
            </a:r>
            <a:r>
              <a:rPr lang="en-US" sz="2200" dirty="0" err="1"/>
              <a:t>arkki</a:t>
            </a:r>
            <a:r>
              <a:rPr lang="en-US" sz="2200" dirty="0"/>
              <a:t> , u </a:t>
            </a:r>
            <a:r>
              <a:rPr lang="en-US" sz="2200" dirty="0" err="1"/>
              <a:t>Danskoj</a:t>
            </a:r>
            <a:r>
              <a:rPr lang="en-US" sz="2200" dirty="0"/>
              <a:t> </a:t>
            </a:r>
            <a:r>
              <a:rPr lang="en-US" sz="2200" dirty="0" err="1"/>
              <a:t>kao</a:t>
            </a:r>
            <a:r>
              <a:rPr lang="en-US" sz="2200" dirty="0"/>
              <a:t> </a:t>
            </a:r>
            <a:r>
              <a:rPr lang="en-US" sz="2200" dirty="0" err="1"/>
              <a:t>Olsenova</a:t>
            </a:r>
            <a:r>
              <a:rPr lang="en-US" sz="2200" dirty="0"/>
              <a:t> </a:t>
            </a:r>
            <a:r>
              <a:rPr lang="en-US" sz="2200" dirty="0" err="1"/>
              <a:t>arka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 u </a:t>
            </a:r>
            <a:r>
              <a:rPr lang="en-US" sz="2200" dirty="0" err="1"/>
              <a:t>Italiji</a:t>
            </a:r>
            <a:r>
              <a:rPr lang="en-US" sz="2200" dirty="0"/>
              <a:t> </a:t>
            </a:r>
            <a:r>
              <a:rPr lang="en-US" sz="2200" dirty="0" err="1"/>
              <a:t>kao</a:t>
            </a:r>
            <a:r>
              <a:rPr lang="en-US" sz="2200" dirty="0"/>
              <a:t> </a:t>
            </a:r>
            <a:r>
              <a:rPr lang="en-US" sz="2200" dirty="0" err="1"/>
              <a:t>L'arca</a:t>
            </a:r>
            <a:r>
              <a:rPr lang="en-US" sz="2200" dirty="0"/>
              <a:t> di Gian </a:t>
            </a:r>
            <a:r>
              <a:rPr lang="en-US" sz="2200" dirty="0" err="1"/>
              <a:t>Noè</a:t>
            </a:r>
            <a:r>
              <a:rPr lang="en-US" sz="2200" dirty="0"/>
              <a:t> (Ivana </a:t>
            </a:r>
            <a:r>
              <a:rPr lang="en-US" sz="2200" dirty="0" err="1"/>
              <a:t>Noina</a:t>
            </a:r>
            <a:r>
              <a:rPr lang="en-US" sz="2200" dirty="0"/>
              <a:t> </a:t>
            </a:r>
            <a:r>
              <a:rPr lang="en-US" sz="2200" dirty="0" err="1"/>
              <a:t>arka</a:t>
            </a:r>
            <a:r>
              <a:rPr lang="en-US" sz="2200" dirty="0"/>
              <a:t>). U </a:t>
            </a:r>
            <a:r>
              <a:rPr lang="en-US" sz="2200" dirty="0" err="1"/>
              <a:t>Nizozemskoj</a:t>
            </a:r>
            <a:r>
              <a:rPr lang="en-US" sz="2200" dirty="0"/>
              <a:t> se </a:t>
            </a:r>
            <a:r>
              <a:rPr lang="en-US" sz="2200" dirty="0" err="1"/>
              <a:t>izvodio</a:t>
            </a:r>
            <a:r>
              <a:rPr lang="en-US" sz="2200" dirty="0"/>
              <a:t> pod </a:t>
            </a:r>
            <a:r>
              <a:rPr lang="en-US" sz="2200" dirty="0" err="1"/>
              <a:t>imenom</a:t>
            </a:r>
            <a:r>
              <a:rPr lang="en-US" sz="2200" dirty="0"/>
              <a:t> De Ark van Zoo (</a:t>
            </a:r>
            <a:r>
              <a:rPr lang="en-US" sz="2200" dirty="0" err="1"/>
              <a:t>Kovčeg</a:t>
            </a:r>
            <a:r>
              <a:rPr lang="en-US" sz="2200" dirty="0"/>
              <a:t> </a:t>
            </a:r>
            <a:r>
              <a:rPr lang="en-US" sz="2200" dirty="0" err="1"/>
              <a:t>zoološkog</a:t>
            </a:r>
            <a:r>
              <a:rPr lang="en-US" sz="2200" dirty="0"/>
              <a:t> </a:t>
            </a:r>
            <a:r>
              <a:rPr lang="en-US" sz="2200" dirty="0" err="1"/>
              <a:t>vrta</a:t>
            </a:r>
            <a:r>
              <a:rPr lang="en-US" sz="2200" dirty="0"/>
              <a:t>).</a:t>
            </a:r>
            <a:endParaRPr lang="hr-HR" sz="2200" dirty="0"/>
          </a:p>
          <a:p>
            <a:endParaRPr lang="hr-HR" dirty="0"/>
          </a:p>
          <a:p>
            <a:r>
              <a:rPr lang="en-US" dirty="0">
                <a:hlinkClick r:id="rId3"/>
              </a:rPr>
              <a:t>https://en.wikipedia.org/wiki/Boner%27s_Ark</a:t>
            </a:r>
            <a:endParaRPr lang="hr-H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4866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CE19C9C-E058-A6C7-8959-2A2409094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/>
              <a:t>Ovidije</a:t>
            </a:r>
            <a:r>
              <a:rPr lang="hr-HR" dirty="0"/>
              <a:t>, Metamorfoze I, 1 381- 394 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2D0928B8-4DCD-DB6A-276E-BACED72111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err="1"/>
              <a:t>Deukalion</a:t>
            </a:r>
            <a:r>
              <a:rPr lang="hr-HR" dirty="0"/>
              <a:t> i Pira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F33CCEC7-529D-8155-8958-E1A6A0CBA74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hr-HR" dirty="0"/>
              <a:t>Mota </a:t>
            </a:r>
            <a:r>
              <a:rPr lang="hr-HR" dirty="0" err="1"/>
              <a:t>dea</a:t>
            </a:r>
            <a:r>
              <a:rPr lang="hr-HR" dirty="0"/>
              <a:t> </a:t>
            </a:r>
            <a:r>
              <a:rPr lang="hr-HR" dirty="0" err="1"/>
              <a:t>est</a:t>
            </a:r>
            <a:r>
              <a:rPr lang="hr-HR" dirty="0"/>
              <a:t> </a:t>
            </a:r>
            <a:r>
              <a:rPr lang="hr-HR" dirty="0" err="1"/>
              <a:t>sortemque</a:t>
            </a:r>
            <a:r>
              <a:rPr lang="hr-HR" dirty="0"/>
              <a:t> </a:t>
            </a:r>
            <a:r>
              <a:rPr lang="hr-HR" dirty="0" err="1"/>
              <a:t>dedit</a:t>
            </a:r>
            <a:r>
              <a:rPr lang="hr-HR" dirty="0"/>
              <a:t> : “ </a:t>
            </a:r>
            <a:r>
              <a:rPr lang="hr-HR" dirty="0" err="1"/>
              <a:t>Discedite</a:t>
            </a:r>
            <a:r>
              <a:rPr lang="hr-HR" dirty="0"/>
              <a:t> </a:t>
            </a:r>
            <a:r>
              <a:rPr lang="hr-HR" dirty="0" err="1"/>
              <a:t>templo</a:t>
            </a:r>
            <a:endParaRPr lang="hr-HR" dirty="0"/>
          </a:p>
          <a:p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velate</a:t>
            </a:r>
            <a:r>
              <a:rPr lang="hr-HR" dirty="0"/>
              <a:t> </a:t>
            </a:r>
            <a:r>
              <a:rPr lang="hr-HR" dirty="0" err="1"/>
              <a:t>caput</a:t>
            </a:r>
            <a:r>
              <a:rPr lang="hr-HR" dirty="0"/>
              <a:t> </a:t>
            </a:r>
            <a:r>
              <a:rPr lang="hr-HR" dirty="0" err="1"/>
              <a:t>cinctasque</a:t>
            </a:r>
            <a:r>
              <a:rPr lang="hr-HR" dirty="0"/>
              <a:t> </a:t>
            </a:r>
            <a:r>
              <a:rPr lang="hr-HR" dirty="0" err="1"/>
              <a:t>resolvite</a:t>
            </a:r>
            <a:r>
              <a:rPr lang="hr-HR" dirty="0"/>
              <a:t> </a:t>
            </a:r>
            <a:r>
              <a:rPr lang="hr-HR" dirty="0" err="1"/>
              <a:t>vestes</a:t>
            </a:r>
            <a:endParaRPr lang="hr-HR" dirty="0"/>
          </a:p>
          <a:p>
            <a:r>
              <a:rPr lang="hr-HR" dirty="0" err="1"/>
              <a:t>ossaque</a:t>
            </a:r>
            <a:r>
              <a:rPr lang="hr-HR" dirty="0"/>
              <a:t> post </a:t>
            </a:r>
            <a:r>
              <a:rPr lang="hr-HR" dirty="0" err="1"/>
              <a:t>tergum</a:t>
            </a:r>
            <a:r>
              <a:rPr lang="hr-HR" dirty="0"/>
              <a:t> </a:t>
            </a:r>
            <a:r>
              <a:rPr lang="hr-HR" dirty="0" err="1"/>
              <a:t>magnae</a:t>
            </a:r>
            <a:r>
              <a:rPr lang="hr-HR" dirty="0"/>
              <a:t> </a:t>
            </a:r>
            <a:r>
              <a:rPr lang="hr-HR" dirty="0" err="1"/>
              <a:t>iactate</a:t>
            </a:r>
            <a:r>
              <a:rPr lang="hr-HR" dirty="0"/>
              <a:t> </a:t>
            </a:r>
            <a:r>
              <a:rPr lang="hr-HR" dirty="0" err="1"/>
              <a:t>parentis</a:t>
            </a:r>
            <a:r>
              <a:rPr lang="hr-HR" dirty="0"/>
              <a:t> .”</a:t>
            </a:r>
          </a:p>
          <a:p>
            <a:r>
              <a:rPr lang="hr-HR" dirty="0" err="1"/>
              <a:t>Obstipuere</a:t>
            </a:r>
            <a:r>
              <a:rPr lang="hr-HR" dirty="0"/>
              <a:t> </a:t>
            </a:r>
            <a:r>
              <a:rPr lang="hr-HR" dirty="0" err="1"/>
              <a:t>diu</a:t>
            </a:r>
            <a:r>
              <a:rPr lang="hr-HR" dirty="0"/>
              <a:t> , </a:t>
            </a:r>
            <a:r>
              <a:rPr lang="hr-HR" dirty="0" err="1"/>
              <a:t>rumpitque</a:t>
            </a:r>
            <a:r>
              <a:rPr lang="hr-HR" dirty="0"/>
              <a:t> </a:t>
            </a:r>
            <a:r>
              <a:rPr lang="hr-HR" dirty="0" err="1"/>
              <a:t>silentia</a:t>
            </a:r>
            <a:r>
              <a:rPr lang="hr-HR" dirty="0"/>
              <a:t> </a:t>
            </a:r>
            <a:r>
              <a:rPr lang="hr-HR" dirty="0" err="1"/>
              <a:t>voce</a:t>
            </a:r>
            <a:endParaRPr lang="hr-HR" dirty="0"/>
          </a:p>
          <a:p>
            <a:r>
              <a:rPr lang="hr-HR" dirty="0"/>
              <a:t>385Pyrrha prior </a:t>
            </a:r>
            <a:r>
              <a:rPr lang="hr-HR" dirty="0" err="1"/>
              <a:t>iussisque</a:t>
            </a:r>
            <a:r>
              <a:rPr lang="hr-HR" dirty="0"/>
              <a:t> </a:t>
            </a:r>
            <a:r>
              <a:rPr lang="hr-HR" dirty="0" err="1"/>
              <a:t>deae</a:t>
            </a:r>
            <a:r>
              <a:rPr lang="hr-HR" dirty="0"/>
              <a:t> </a:t>
            </a:r>
            <a:r>
              <a:rPr lang="hr-HR" dirty="0" err="1"/>
              <a:t>parere</a:t>
            </a:r>
            <a:r>
              <a:rPr lang="hr-HR" dirty="0"/>
              <a:t> </a:t>
            </a:r>
            <a:r>
              <a:rPr lang="hr-HR" dirty="0" err="1"/>
              <a:t>recusat</a:t>
            </a:r>
            <a:r>
              <a:rPr lang="hr-HR" dirty="0"/>
              <a:t> ,</a:t>
            </a:r>
          </a:p>
          <a:p>
            <a:r>
              <a:rPr lang="hr-HR" dirty="0" err="1"/>
              <a:t>detque</a:t>
            </a:r>
            <a:r>
              <a:rPr lang="hr-HR" dirty="0"/>
              <a:t> </a:t>
            </a:r>
            <a:r>
              <a:rPr lang="hr-HR" dirty="0" err="1"/>
              <a:t>sibi</a:t>
            </a:r>
            <a:r>
              <a:rPr lang="hr-HR" dirty="0"/>
              <a:t> </a:t>
            </a:r>
            <a:r>
              <a:rPr lang="hr-HR" dirty="0" err="1"/>
              <a:t>veniam</a:t>
            </a:r>
            <a:r>
              <a:rPr lang="hr-HR" dirty="0"/>
              <a:t> </a:t>
            </a:r>
            <a:r>
              <a:rPr lang="hr-HR" dirty="0" err="1"/>
              <a:t>pavido</a:t>
            </a:r>
            <a:r>
              <a:rPr lang="hr-HR" dirty="0"/>
              <a:t> rogat ore , </a:t>
            </a:r>
            <a:r>
              <a:rPr lang="hr-HR" dirty="0" err="1"/>
              <a:t>pavetque</a:t>
            </a:r>
            <a:endParaRPr lang="hr-HR" dirty="0"/>
          </a:p>
          <a:p>
            <a:r>
              <a:rPr lang="hr-HR" dirty="0" err="1"/>
              <a:t>laedere</a:t>
            </a:r>
            <a:r>
              <a:rPr lang="hr-HR" dirty="0"/>
              <a:t> </a:t>
            </a:r>
            <a:r>
              <a:rPr lang="hr-HR" dirty="0" err="1"/>
              <a:t>iactatis</a:t>
            </a:r>
            <a:r>
              <a:rPr lang="hr-HR" dirty="0"/>
              <a:t> </a:t>
            </a:r>
            <a:r>
              <a:rPr lang="hr-HR" dirty="0" err="1"/>
              <a:t>maternas</a:t>
            </a:r>
            <a:r>
              <a:rPr lang="hr-HR" dirty="0"/>
              <a:t> </a:t>
            </a:r>
            <a:r>
              <a:rPr lang="hr-HR" dirty="0" err="1"/>
              <a:t>ossibus</a:t>
            </a:r>
            <a:r>
              <a:rPr lang="hr-HR" dirty="0"/>
              <a:t> </a:t>
            </a:r>
            <a:r>
              <a:rPr lang="hr-HR" dirty="0" err="1"/>
              <a:t>umbras</a:t>
            </a:r>
            <a:r>
              <a:rPr lang="hr-HR" dirty="0"/>
              <a:t> .</a:t>
            </a:r>
          </a:p>
          <a:p>
            <a:endParaRPr lang="hr-HR" dirty="0"/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FFA6D23C-8BE7-C13B-3AE2-B277339859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91218107-C00B-AC76-5FCB-09D077ECD43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hr-HR" dirty="0"/>
              <a:t>Dirnuta božica odgovor daje: "Napustite hram </a:t>
            </a:r>
          </a:p>
          <a:p>
            <a:r>
              <a:rPr lang="hr-HR" dirty="0"/>
              <a:t>I zavijte glavu, odriješite sve što opasuje tijelo,</a:t>
            </a:r>
          </a:p>
          <a:p>
            <a:r>
              <a:rPr lang="hr-HR" dirty="0"/>
              <a:t>kosti velike majke za svoja pobacajte leđa."</a:t>
            </a:r>
          </a:p>
          <a:p>
            <a:r>
              <a:rPr lang="hr-HR" dirty="0"/>
              <a:t>Nijemi su ostali dugo, a Pira je glasom tišinu</a:t>
            </a:r>
          </a:p>
          <a:p>
            <a:r>
              <a:rPr lang="hr-HR" dirty="0"/>
              <a:t>probila prva, pokorit' se nalogu odbija, moli</a:t>
            </a:r>
          </a:p>
          <a:p>
            <a:r>
              <a:rPr lang="hr-HR" dirty="0"/>
              <a:t>drhtavom usnom da da joj se oprost jer strašno se boji</a:t>
            </a:r>
          </a:p>
          <a:p>
            <a:r>
              <a:rPr lang="hr-HR" dirty="0"/>
              <a:t>bacanjem kosti da mogla bi majčinu sjenu povrijedit'.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5959342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F678BE5-6C99-94D9-F5F1-26F27F3C3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5EC92592-63CA-CB6C-FF26-AE4289A0B2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1758AE1C-957E-2AF2-C388-2F230BB03BF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hr-HR" dirty="0" err="1"/>
              <a:t>Interea</a:t>
            </a:r>
            <a:r>
              <a:rPr lang="hr-HR" dirty="0"/>
              <a:t> </a:t>
            </a:r>
            <a:r>
              <a:rPr lang="hr-HR" dirty="0" err="1"/>
              <a:t>repetunt</a:t>
            </a:r>
            <a:r>
              <a:rPr lang="hr-HR" dirty="0"/>
              <a:t> </a:t>
            </a:r>
            <a:r>
              <a:rPr lang="hr-HR" dirty="0" err="1"/>
              <a:t>caecis</a:t>
            </a:r>
            <a:r>
              <a:rPr lang="hr-HR" dirty="0"/>
              <a:t> </a:t>
            </a:r>
            <a:r>
              <a:rPr lang="hr-HR" dirty="0" err="1"/>
              <a:t>obscura</a:t>
            </a:r>
            <a:r>
              <a:rPr lang="hr-HR" dirty="0"/>
              <a:t> </a:t>
            </a:r>
            <a:r>
              <a:rPr lang="hr-HR" dirty="0" err="1"/>
              <a:t>latebris</a:t>
            </a:r>
            <a:endParaRPr lang="hr-HR" dirty="0"/>
          </a:p>
          <a:p>
            <a:r>
              <a:rPr lang="hr-HR" dirty="0" err="1"/>
              <a:t>verba</a:t>
            </a:r>
            <a:r>
              <a:rPr lang="hr-HR" dirty="0"/>
              <a:t> </a:t>
            </a:r>
            <a:r>
              <a:rPr lang="hr-HR" dirty="0" err="1"/>
              <a:t>datae</a:t>
            </a:r>
            <a:r>
              <a:rPr lang="hr-HR" dirty="0"/>
              <a:t> </a:t>
            </a:r>
            <a:r>
              <a:rPr lang="hr-HR" dirty="0" err="1"/>
              <a:t>sortis</a:t>
            </a:r>
            <a:r>
              <a:rPr lang="hr-HR" dirty="0"/>
              <a:t> </a:t>
            </a:r>
            <a:r>
              <a:rPr lang="hr-HR" dirty="0" err="1"/>
              <a:t>secum</a:t>
            </a:r>
            <a:r>
              <a:rPr lang="hr-HR" dirty="0"/>
              <a:t> </a:t>
            </a:r>
            <a:r>
              <a:rPr lang="hr-HR" dirty="0" err="1"/>
              <a:t>inter</a:t>
            </a:r>
            <a:r>
              <a:rPr lang="hr-HR" dirty="0"/>
              <a:t> </a:t>
            </a:r>
            <a:r>
              <a:rPr lang="hr-HR" dirty="0" err="1"/>
              <a:t>seque</a:t>
            </a:r>
            <a:r>
              <a:rPr lang="hr-HR" dirty="0"/>
              <a:t> </a:t>
            </a:r>
            <a:r>
              <a:rPr lang="hr-HR" dirty="0" err="1"/>
              <a:t>volutant</a:t>
            </a:r>
            <a:r>
              <a:rPr lang="hr-HR" dirty="0"/>
              <a:t> .</a:t>
            </a:r>
          </a:p>
          <a:p>
            <a:r>
              <a:rPr lang="hr-HR" dirty="0"/>
              <a:t>390Inde </a:t>
            </a:r>
            <a:r>
              <a:rPr lang="hr-HR" dirty="0" err="1"/>
              <a:t>Promethides</a:t>
            </a:r>
            <a:r>
              <a:rPr lang="hr-HR" dirty="0"/>
              <a:t> </a:t>
            </a:r>
            <a:r>
              <a:rPr lang="hr-HR" dirty="0" err="1"/>
              <a:t>placidis</a:t>
            </a:r>
            <a:r>
              <a:rPr lang="hr-HR" dirty="0"/>
              <a:t> </a:t>
            </a:r>
            <a:r>
              <a:rPr lang="hr-HR" dirty="0" err="1"/>
              <a:t>Epimethida</a:t>
            </a:r>
            <a:r>
              <a:rPr lang="hr-HR" dirty="0"/>
              <a:t> </a:t>
            </a:r>
            <a:r>
              <a:rPr lang="hr-HR" dirty="0" err="1"/>
              <a:t>dictis</a:t>
            </a:r>
            <a:endParaRPr lang="hr-HR" dirty="0"/>
          </a:p>
          <a:p>
            <a:r>
              <a:rPr lang="hr-HR" dirty="0" err="1"/>
              <a:t>mulcet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“ aut </a:t>
            </a:r>
            <a:r>
              <a:rPr lang="hr-HR" dirty="0" err="1"/>
              <a:t>fallax</a:t>
            </a:r>
            <a:r>
              <a:rPr lang="hr-HR" dirty="0"/>
              <a:t> ” </a:t>
            </a:r>
            <a:r>
              <a:rPr lang="hr-HR" dirty="0" err="1"/>
              <a:t>ait</a:t>
            </a:r>
            <a:r>
              <a:rPr lang="hr-HR" dirty="0"/>
              <a:t> “ </a:t>
            </a:r>
            <a:r>
              <a:rPr lang="hr-HR" dirty="0" err="1"/>
              <a:t>est</a:t>
            </a:r>
            <a:r>
              <a:rPr lang="hr-HR" dirty="0"/>
              <a:t> </a:t>
            </a:r>
            <a:r>
              <a:rPr lang="hr-HR" dirty="0" err="1"/>
              <a:t>sollertia</a:t>
            </a:r>
            <a:r>
              <a:rPr lang="hr-HR" dirty="0"/>
              <a:t> </a:t>
            </a:r>
            <a:r>
              <a:rPr lang="hr-HR" dirty="0" err="1"/>
              <a:t>nobis</a:t>
            </a:r>
            <a:r>
              <a:rPr lang="hr-HR" dirty="0"/>
              <a:t> ,</a:t>
            </a:r>
          </a:p>
          <a:p>
            <a:r>
              <a:rPr lang="hr-HR" dirty="0"/>
              <a:t>aut </a:t>
            </a:r>
            <a:r>
              <a:rPr lang="hr-HR" dirty="0" err="1"/>
              <a:t>pia</a:t>
            </a:r>
            <a:r>
              <a:rPr lang="hr-HR" dirty="0"/>
              <a:t> </a:t>
            </a:r>
            <a:r>
              <a:rPr lang="hr-HR" dirty="0" err="1"/>
              <a:t>sunt</a:t>
            </a:r>
            <a:r>
              <a:rPr lang="hr-HR" dirty="0"/>
              <a:t> </a:t>
            </a:r>
            <a:r>
              <a:rPr lang="hr-HR" dirty="0" err="1"/>
              <a:t>nullumque</a:t>
            </a:r>
            <a:r>
              <a:rPr lang="hr-HR" dirty="0"/>
              <a:t> </a:t>
            </a:r>
            <a:r>
              <a:rPr lang="hr-HR" dirty="0" err="1"/>
              <a:t>nefas</a:t>
            </a:r>
            <a:r>
              <a:rPr lang="hr-HR" dirty="0"/>
              <a:t> </a:t>
            </a:r>
            <a:r>
              <a:rPr lang="hr-HR" dirty="0" err="1"/>
              <a:t>oracula</a:t>
            </a:r>
            <a:r>
              <a:rPr lang="hr-HR" dirty="0"/>
              <a:t> </a:t>
            </a:r>
            <a:r>
              <a:rPr lang="hr-HR" dirty="0" err="1"/>
              <a:t>suadent</a:t>
            </a:r>
            <a:r>
              <a:rPr lang="hr-HR" dirty="0"/>
              <a:t> .</a:t>
            </a:r>
          </a:p>
          <a:p>
            <a:r>
              <a:rPr lang="hr-HR" dirty="0"/>
              <a:t>Magna </a:t>
            </a:r>
            <a:r>
              <a:rPr lang="hr-HR" dirty="0" err="1"/>
              <a:t>parens</a:t>
            </a:r>
            <a:r>
              <a:rPr lang="hr-HR" dirty="0"/>
              <a:t> </a:t>
            </a:r>
            <a:r>
              <a:rPr lang="hr-HR" dirty="0" err="1"/>
              <a:t>terra</a:t>
            </a:r>
            <a:r>
              <a:rPr lang="hr-HR" dirty="0"/>
              <a:t> </a:t>
            </a:r>
            <a:r>
              <a:rPr lang="hr-HR" dirty="0" err="1"/>
              <a:t>est</a:t>
            </a:r>
            <a:r>
              <a:rPr lang="hr-HR" dirty="0"/>
              <a:t> , </a:t>
            </a:r>
            <a:r>
              <a:rPr lang="hr-HR" dirty="0" err="1"/>
              <a:t>lapides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corpore</a:t>
            </a:r>
            <a:r>
              <a:rPr lang="hr-HR" dirty="0"/>
              <a:t> </a:t>
            </a:r>
            <a:r>
              <a:rPr lang="hr-HR" dirty="0" err="1"/>
              <a:t>terrae</a:t>
            </a:r>
            <a:endParaRPr lang="hr-HR" dirty="0"/>
          </a:p>
          <a:p>
            <a:r>
              <a:rPr lang="hr-HR" dirty="0" err="1"/>
              <a:t>ossa</a:t>
            </a:r>
            <a:r>
              <a:rPr lang="hr-HR" dirty="0"/>
              <a:t> </a:t>
            </a:r>
            <a:r>
              <a:rPr lang="hr-HR" dirty="0" err="1"/>
              <a:t>reor</a:t>
            </a:r>
            <a:r>
              <a:rPr lang="hr-HR" dirty="0"/>
              <a:t> </a:t>
            </a:r>
            <a:r>
              <a:rPr lang="hr-HR" dirty="0" err="1"/>
              <a:t>dici</a:t>
            </a:r>
            <a:r>
              <a:rPr lang="hr-HR" dirty="0"/>
              <a:t> ; </a:t>
            </a:r>
            <a:r>
              <a:rPr lang="hr-HR" dirty="0" err="1"/>
              <a:t>iacere</a:t>
            </a:r>
            <a:r>
              <a:rPr lang="hr-HR" dirty="0"/>
              <a:t> </a:t>
            </a:r>
            <a:r>
              <a:rPr lang="hr-HR" dirty="0" err="1"/>
              <a:t>hos</a:t>
            </a:r>
            <a:r>
              <a:rPr lang="hr-HR" dirty="0"/>
              <a:t> post </a:t>
            </a:r>
            <a:r>
              <a:rPr lang="hr-HR" dirty="0" err="1"/>
              <a:t>terga</a:t>
            </a:r>
            <a:r>
              <a:rPr lang="hr-HR" dirty="0"/>
              <a:t> </a:t>
            </a:r>
            <a:r>
              <a:rPr lang="hr-HR" dirty="0" err="1"/>
              <a:t>iubemur</a:t>
            </a:r>
            <a:r>
              <a:rPr lang="hr-HR" dirty="0"/>
              <a:t> .”</a:t>
            </a:r>
          </a:p>
          <a:p>
            <a:endParaRPr lang="hr-HR" dirty="0"/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C45776D7-823C-B368-0511-C680879188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97E621BB-FC99-E61E-EC8A-B2B1624632B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hr-HR" dirty="0"/>
              <a:t>Tamne međutim je riječi, iz mračnoga skrovišta date,</a:t>
            </a:r>
          </a:p>
          <a:p>
            <a:r>
              <a:rPr lang="hr-HR" dirty="0"/>
              <a:t>svatko u sebi ponavljao, govor pak prevrću skupa.</a:t>
            </a:r>
          </a:p>
          <a:p>
            <a:r>
              <a:rPr lang="hr-HR" dirty="0"/>
              <a:t>Zatim </a:t>
            </a:r>
            <a:r>
              <a:rPr lang="hr-HR" dirty="0" err="1"/>
              <a:t>Prometejev</a:t>
            </a:r>
            <a:r>
              <a:rPr lang="hr-HR" dirty="0"/>
              <a:t> sin je umirio riječima blagim</a:t>
            </a:r>
          </a:p>
          <a:p>
            <a:r>
              <a:rPr lang="hr-HR" dirty="0"/>
              <a:t>kćer </a:t>
            </a:r>
            <a:r>
              <a:rPr lang="hr-HR" dirty="0" err="1"/>
              <a:t>Epimetej</a:t>
            </a:r>
            <a:r>
              <a:rPr lang="hr-HR" dirty="0"/>
              <a:t> a, kaže joj: "Il' me promišljanje vara,</a:t>
            </a:r>
          </a:p>
          <a:p>
            <a:r>
              <a:rPr lang="hr-HR" dirty="0"/>
              <a:t>ili je odgovor svet te nikakvog ne traži grijeha.</a:t>
            </a:r>
          </a:p>
          <a:p>
            <a:r>
              <a:rPr lang="hr-HR" dirty="0"/>
              <a:t>Velika majka je zemlja, a kosti su njezinog tijela</a:t>
            </a:r>
          </a:p>
          <a:p>
            <a:r>
              <a:rPr lang="hr-HR" dirty="0"/>
              <a:t>stijene, bar mi se čini, te njih nam je bacat' za leđa."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334814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8C9AE99-8EEA-4B5E-F7B0-977FEE83F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D1C93EC9-A929-9A0F-6A2C-26CEE27553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2453" t="5842" r="-1" b="10584"/>
          <a:stretch/>
        </p:blipFill>
        <p:spPr>
          <a:xfrm>
            <a:off x="2506134" y="2328333"/>
            <a:ext cx="7011810" cy="3217334"/>
          </a:xfrm>
        </p:spPr>
      </p:pic>
    </p:spTree>
    <p:extLst>
      <p:ext uri="{BB962C8B-B14F-4D97-AF65-F5344CB8AC3E}">
        <p14:creationId xmlns:p14="http://schemas.microsoft.com/office/powerpoint/2010/main" val="783878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B1E3BFD8-6632-6553-ADB5-27D44751A5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55" r="3" b="6067"/>
          <a:stretch/>
        </p:blipFill>
        <p:spPr>
          <a:xfrm>
            <a:off x="228599" y="237744"/>
            <a:ext cx="7696201" cy="638251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9037202D-E6C1-987D-BA7D-70CA79700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80C0F74-A71D-5196-8943-D82083F838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/>
          <a:p>
            <a:r>
              <a:rPr lang="hr-HR" dirty="0">
                <a:hlinkClick r:id="rId3"/>
              </a:rPr>
              <a:t>DEUKALION I PIRA LATINSKI JEZIK (youtube.com)</a:t>
            </a:r>
            <a:endParaRPr lang="hr-HR" dirty="0"/>
          </a:p>
          <a:p>
            <a:r>
              <a:rPr lang="hr-HR" dirty="0"/>
              <a:t>Škola za život</a:t>
            </a:r>
          </a:p>
        </p:txBody>
      </p:sp>
    </p:spTree>
    <p:extLst>
      <p:ext uri="{BB962C8B-B14F-4D97-AF65-F5344CB8AC3E}">
        <p14:creationId xmlns:p14="http://schemas.microsoft.com/office/powerpoint/2010/main" val="31979688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D4C4E23-64F8-16F6-73A3-471449881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Literatura: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29DF5B8-A61E-629D-0305-32685E158C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900" kern="1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Zamarovsky</a:t>
            </a:r>
            <a:r>
              <a:rPr lang="hr-HR" sz="19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, Junaci antičkih mitova, ŠK Zagreb, 1973.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9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Stephanie </a:t>
            </a:r>
            <a:r>
              <a:rPr lang="hr-HR" sz="1900" kern="1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Dalley</a:t>
            </a:r>
            <a:r>
              <a:rPr lang="hr-HR" sz="19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hr-HR" sz="1900" kern="1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Myths</a:t>
            </a:r>
            <a:r>
              <a:rPr lang="hr-HR" sz="19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hr-HR" sz="1900" kern="1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from</a:t>
            </a:r>
            <a:r>
              <a:rPr lang="hr-HR" sz="19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hr-HR" sz="1900" kern="1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Mesopotamia</a:t>
            </a:r>
            <a:r>
              <a:rPr lang="hr-HR" sz="19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- </a:t>
            </a:r>
            <a:r>
              <a:rPr lang="hr-HR" sz="1900" kern="1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Creation</a:t>
            </a:r>
            <a:r>
              <a:rPr lang="hr-HR" sz="19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hr-HR" sz="1900" kern="1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The</a:t>
            </a:r>
            <a:r>
              <a:rPr lang="hr-HR" sz="19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hr-HR" sz="1900" kern="1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Flood</a:t>
            </a:r>
            <a:r>
              <a:rPr lang="hr-HR" sz="19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hr-HR" sz="1900" kern="1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Gilgamesh</a:t>
            </a:r>
            <a:r>
              <a:rPr lang="hr-HR" sz="19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hr-HR" sz="1900" kern="1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and</a:t>
            </a:r>
            <a:r>
              <a:rPr lang="hr-HR" sz="19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hr-HR" sz="1900" kern="1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Others</a:t>
            </a:r>
            <a:r>
              <a:rPr lang="hr-HR" sz="19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, Oxford University Press, 2008.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9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http://etcsl.orinst.ox.ac.uk/cgi-bin/etcsl.cgi?text=t.1.8.1.3# Prijevod na engleski, "Smrt Gilgameša"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9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http://etcsl.orinst.ox.ac.uk/cgi-bin/etcsl.cgi?text=t.5.2.5# Prijevod na engleski, "Pjesme o ranim vladarima"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9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S. </a:t>
            </a:r>
            <a:r>
              <a:rPr lang="hr-HR" sz="1900" kern="1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Langdon</a:t>
            </a:r>
            <a:r>
              <a:rPr lang="hr-HR" sz="19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hr-HR" sz="1900" kern="1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The</a:t>
            </a:r>
            <a:r>
              <a:rPr lang="hr-HR" sz="19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hr-HR" sz="1900" kern="1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Chaldean</a:t>
            </a:r>
            <a:r>
              <a:rPr lang="hr-HR" sz="19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hr-HR" sz="1900" kern="1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Kings</a:t>
            </a:r>
            <a:r>
              <a:rPr lang="hr-HR" sz="19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hr-HR" sz="1900" kern="1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Before</a:t>
            </a:r>
            <a:r>
              <a:rPr lang="hr-HR" sz="19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hr-HR" sz="1900" kern="1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the</a:t>
            </a:r>
            <a:r>
              <a:rPr lang="hr-HR" sz="19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hr-HR" sz="1900" kern="1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Flood</a:t>
            </a:r>
            <a:r>
              <a:rPr lang="hr-HR" sz="19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, Journal </a:t>
            </a:r>
            <a:r>
              <a:rPr lang="hr-HR" sz="1900" kern="1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of</a:t>
            </a:r>
            <a:r>
              <a:rPr lang="hr-HR" sz="19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hr-HR" sz="1900" kern="1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the</a:t>
            </a:r>
            <a:r>
              <a:rPr lang="hr-HR" sz="19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Royal </a:t>
            </a:r>
            <a:r>
              <a:rPr lang="hr-HR" sz="1900" kern="1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Asiatic</a:t>
            </a:r>
            <a:r>
              <a:rPr lang="hr-HR" sz="19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hr-HR" sz="1900" kern="1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Society</a:t>
            </a:r>
            <a:r>
              <a:rPr lang="hr-HR" sz="19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, 1923., str. 251-259.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9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Harriet Crawford: </a:t>
            </a:r>
            <a:r>
              <a:rPr lang="hr-HR" sz="1900" kern="1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Sumer</a:t>
            </a:r>
            <a:r>
              <a:rPr lang="hr-HR" sz="19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hr-HR" sz="1900" kern="1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and</a:t>
            </a:r>
            <a:r>
              <a:rPr lang="hr-HR" sz="19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hr-HR" sz="1900" kern="1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the</a:t>
            </a:r>
            <a:r>
              <a:rPr lang="hr-HR" sz="19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hr-HR" sz="1900" kern="1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Sumerians</a:t>
            </a:r>
            <a:r>
              <a:rPr lang="hr-HR" sz="19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, Cambridge University Press, 1991., str. 19.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9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M. E. L. </a:t>
            </a:r>
            <a:r>
              <a:rPr lang="hr-HR" sz="1900" kern="1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Mallowan</a:t>
            </a:r>
            <a:r>
              <a:rPr lang="hr-HR" sz="19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hr-HR" sz="1900" kern="1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Noah's</a:t>
            </a:r>
            <a:r>
              <a:rPr lang="hr-HR" sz="19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hr-HR" sz="1900" kern="1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Flood</a:t>
            </a:r>
            <a:r>
              <a:rPr lang="hr-HR" sz="19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hr-HR" sz="1900" kern="1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Reconsidered</a:t>
            </a:r>
            <a:r>
              <a:rPr lang="hr-HR" sz="19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hr-HR" sz="1900" kern="1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Iraq</a:t>
            </a:r>
            <a:r>
              <a:rPr lang="hr-HR" sz="19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, 1964.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9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W. G. Lambert, A. R. </a:t>
            </a:r>
            <a:r>
              <a:rPr lang="hr-HR" sz="1900" kern="1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Millard</a:t>
            </a:r>
            <a:r>
              <a:rPr lang="hr-HR" sz="19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hr-HR" sz="1900" kern="1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Miquel</a:t>
            </a:r>
            <a:r>
              <a:rPr lang="hr-HR" sz="19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Civil: </a:t>
            </a:r>
            <a:r>
              <a:rPr lang="hr-HR" sz="1900" kern="1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Atra-Hasis</a:t>
            </a:r>
            <a:r>
              <a:rPr lang="hr-HR" sz="19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hr-HR" sz="1900" kern="1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The</a:t>
            </a:r>
            <a:r>
              <a:rPr lang="hr-HR" sz="19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hr-HR" sz="1900" kern="1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Babylonian</a:t>
            </a:r>
            <a:r>
              <a:rPr lang="hr-HR" sz="19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Story </a:t>
            </a:r>
            <a:r>
              <a:rPr lang="hr-HR" sz="1900" kern="1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of</a:t>
            </a:r>
            <a:r>
              <a:rPr lang="hr-HR" sz="19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hr-HR" sz="1900" kern="1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the</a:t>
            </a:r>
            <a:r>
              <a:rPr lang="hr-HR" sz="19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hr-HR" sz="1900" kern="1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Flood</a:t>
            </a:r>
            <a:r>
              <a:rPr lang="hr-HR" sz="19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hr-HR" sz="1900" kern="1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Eisenbrauns</a:t>
            </a:r>
            <a:r>
              <a:rPr lang="hr-HR" sz="19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, 1999.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9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R. M. Best: </a:t>
            </a:r>
            <a:r>
              <a:rPr lang="hr-HR" sz="1900" kern="1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Noah's</a:t>
            </a:r>
            <a:r>
              <a:rPr lang="hr-HR" sz="19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hr-HR" sz="1900" kern="1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Ark</a:t>
            </a:r>
            <a:r>
              <a:rPr lang="hr-HR" sz="19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hr-HR" sz="1900" kern="1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and</a:t>
            </a:r>
            <a:r>
              <a:rPr lang="hr-HR" sz="19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hr-HR" sz="1900" kern="1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the</a:t>
            </a:r>
            <a:r>
              <a:rPr lang="hr-HR" sz="19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hr-HR" sz="1900" kern="1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Ziusudra</a:t>
            </a:r>
            <a:r>
              <a:rPr lang="hr-HR" sz="19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hr-HR" sz="1900" kern="1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Epic</a:t>
            </a:r>
            <a:r>
              <a:rPr lang="hr-HR" sz="19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hr-HR" sz="1900" kern="1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Eisenbrauns</a:t>
            </a:r>
            <a:r>
              <a:rPr lang="hr-HR" sz="19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, 1999., ISBN 0-9667840-1-4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116500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4C26655-4D44-CF48-8F3F-04F609F89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1A3DF36-7072-E934-7E21-9F4AAE8083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Harriet Crawford: </a:t>
            </a:r>
            <a:r>
              <a:rPr lang="hr-HR" dirty="0" err="1"/>
              <a:t>Sumer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Sumerians</a:t>
            </a:r>
            <a:r>
              <a:rPr lang="hr-HR" dirty="0"/>
              <a:t>, Cambridge University Press, 1991., str. 19.</a:t>
            </a:r>
          </a:p>
          <a:p>
            <a:r>
              <a:rPr lang="hr-HR" dirty="0"/>
              <a:t> M. E. L. </a:t>
            </a:r>
            <a:r>
              <a:rPr lang="hr-HR" dirty="0" err="1"/>
              <a:t>Mallowan</a:t>
            </a:r>
            <a:r>
              <a:rPr lang="hr-HR" dirty="0"/>
              <a:t>: </a:t>
            </a:r>
            <a:r>
              <a:rPr lang="hr-HR" dirty="0" err="1"/>
              <a:t>Noah's</a:t>
            </a:r>
            <a:r>
              <a:rPr lang="hr-HR" dirty="0"/>
              <a:t> </a:t>
            </a:r>
            <a:r>
              <a:rPr lang="hr-HR" dirty="0" err="1"/>
              <a:t>Flood</a:t>
            </a:r>
            <a:r>
              <a:rPr lang="hr-HR" dirty="0"/>
              <a:t> </a:t>
            </a:r>
            <a:r>
              <a:rPr lang="hr-HR" dirty="0" err="1"/>
              <a:t>Reconsidered</a:t>
            </a:r>
            <a:r>
              <a:rPr lang="hr-HR" dirty="0"/>
              <a:t>, </a:t>
            </a:r>
            <a:r>
              <a:rPr lang="hr-HR" dirty="0" err="1"/>
              <a:t>Iraq</a:t>
            </a:r>
            <a:r>
              <a:rPr lang="hr-HR" dirty="0"/>
              <a:t>, 1964.</a:t>
            </a:r>
          </a:p>
          <a:p>
            <a:r>
              <a:rPr lang="hr-HR" dirty="0"/>
              <a:t> W. G. Lambert, A. R. </a:t>
            </a:r>
            <a:r>
              <a:rPr lang="hr-HR" dirty="0" err="1"/>
              <a:t>Millard</a:t>
            </a:r>
            <a:r>
              <a:rPr lang="hr-HR" dirty="0"/>
              <a:t>, </a:t>
            </a:r>
            <a:r>
              <a:rPr lang="hr-HR" dirty="0" err="1"/>
              <a:t>Miquel</a:t>
            </a:r>
            <a:r>
              <a:rPr lang="hr-HR" dirty="0"/>
              <a:t> Civil: </a:t>
            </a:r>
            <a:r>
              <a:rPr lang="hr-HR" dirty="0" err="1"/>
              <a:t>Atra-Hasis</a:t>
            </a:r>
            <a:r>
              <a:rPr lang="hr-HR" dirty="0"/>
              <a:t>: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Babylonian</a:t>
            </a:r>
            <a:r>
              <a:rPr lang="hr-HR" dirty="0"/>
              <a:t> Story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Flood</a:t>
            </a:r>
            <a:r>
              <a:rPr lang="hr-HR" dirty="0"/>
              <a:t>, </a:t>
            </a:r>
            <a:r>
              <a:rPr lang="hr-HR" dirty="0" err="1"/>
              <a:t>Eisenbrauns</a:t>
            </a:r>
            <a:r>
              <a:rPr lang="hr-HR" dirty="0"/>
              <a:t>, 1999.</a:t>
            </a:r>
          </a:p>
          <a:p>
            <a:r>
              <a:rPr lang="hr-HR" dirty="0"/>
              <a:t> R. M. Best: </a:t>
            </a:r>
            <a:r>
              <a:rPr lang="hr-HR" dirty="0" err="1"/>
              <a:t>Noah's</a:t>
            </a:r>
            <a:r>
              <a:rPr lang="hr-HR" dirty="0"/>
              <a:t> </a:t>
            </a:r>
            <a:r>
              <a:rPr lang="hr-HR" dirty="0" err="1"/>
              <a:t>Ark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Ziusudra</a:t>
            </a:r>
            <a:r>
              <a:rPr lang="hr-HR" dirty="0"/>
              <a:t> </a:t>
            </a:r>
            <a:r>
              <a:rPr lang="hr-HR" dirty="0" err="1"/>
              <a:t>Epic</a:t>
            </a:r>
            <a:r>
              <a:rPr lang="hr-HR" dirty="0"/>
              <a:t>, </a:t>
            </a:r>
            <a:r>
              <a:rPr lang="hr-HR" dirty="0" err="1"/>
              <a:t>Eisenbrauns</a:t>
            </a:r>
            <a:r>
              <a:rPr lang="hr-HR" dirty="0"/>
              <a:t>, 1999., ISBN 0-9667840-1-4Samuel N. Kramer: </a:t>
            </a:r>
            <a:r>
              <a:rPr lang="hr-HR" dirty="0" err="1"/>
              <a:t>Reflections</a:t>
            </a:r>
            <a:r>
              <a:rPr lang="hr-HR" dirty="0"/>
              <a:t> on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Mesopotamian</a:t>
            </a:r>
            <a:r>
              <a:rPr lang="hr-HR" dirty="0"/>
              <a:t> </a:t>
            </a:r>
            <a:r>
              <a:rPr lang="hr-HR" dirty="0" err="1"/>
              <a:t>Flood</a:t>
            </a:r>
            <a:r>
              <a:rPr lang="hr-HR" dirty="0"/>
              <a:t>, 1967.</a:t>
            </a:r>
          </a:p>
          <a:p>
            <a:r>
              <a:rPr lang="hr-HR" dirty="0"/>
              <a:t> Jeffrey H. </a:t>
            </a:r>
            <a:r>
              <a:rPr lang="hr-HR" dirty="0" err="1"/>
              <a:t>Tigay</a:t>
            </a:r>
            <a:r>
              <a:rPr lang="hr-HR" dirty="0"/>
              <a:t>: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Evolution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Gilgamesh</a:t>
            </a:r>
            <a:r>
              <a:rPr lang="hr-HR" dirty="0"/>
              <a:t> </a:t>
            </a:r>
            <a:r>
              <a:rPr lang="hr-HR" dirty="0" err="1"/>
              <a:t>Epic</a:t>
            </a:r>
            <a:r>
              <a:rPr lang="hr-HR" dirty="0"/>
              <a:t>, University </a:t>
            </a:r>
            <a:r>
              <a:rPr lang="hr-HR" dirty="0" err="1"/>
              <a:t>of</a:t>
            </a:r>
            <a:r>
              <a:rPr lang="hr-HR" dirty="0"/>
              <a:t> Pennsylvania Press, Philadelphia, 1982.</a:t>
            </a:r>
          </a:p>
          <a:p>
            <a:r>
              <a:rPr lang="hr-HR" dirty="0"/>
              <a:t> </a:t>
            </a:r>
            <a:r>
              <a:rPr lang="hr-HR" dirty="0" err="1"/>
              <a:t>Ziusudra</a:t>
            </a:r>
            <a:r>
              <a:rPr lang="hr-HR" dirty="0"/>
              <a:t> | Noah, </a:t>
            </a:r>
            <a:r>
              <a:rPr lang="hr-HR" dirty="0" err="1"/>
              <a:t>Flood</a:t>
            </a:r>
            <a:r>
              <a:rPr lang="hr-HR" dirty="0"/>
              <a:t> &amp; </a:t>
            </a:r>
            <a:r>
              <a:rPr lang="hr-HR" dirty="0" err="1"/>
              <a:t>Sumerian</a:t>
            </a:r>
            <a:r>
              <a:rPr lang="hr-HR" dirty="0"/>
              <a:t> | Britannica. www.britannica.com (engleski). </a:t>
            </a:r>
            <a:r>
              <a:rPr lang="hr-HR" dirty="0" err="1"/>
              <a:t>Pristupljeno</a:t>
            </a:r>
            <a:r>
              <a:rPr lang="hr-HR" dirty="0"/>
              <a:t> 30. listopada 2023.</a:t>
            </a:r>
          </a:p>
          <a:p>
            <a:r>
              <a:rPr lang="hr-HR" dirty="0"/>
              <a:t> H. H. </a:t>
            </a:r>
            <a:r>
              <a:rPr lang="hr-HR" dirty="0" err="1"/>
              <a:t>Schmid</a:t>
            </a:r>
            <a:r>
              <a:rPr lang="hr-HR" dirty="0"/>
              <a:t>: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So-Called</a:t>
            </a:r>
            <a:r>
              <a:rPr lang="hr-HR" dirty="0"/>
              <a:t> </a:t>
            </a:r>
            <a:r>
              <a:rPr lang="hr-HR" dirty="0" err="1"/>
              <a:t>Yahwist</a:t>
            </a:r>
            <a:r>
              <a:rPr lang="hr-HR" dirty="0"/>
              <a:t>, 1976. i A. Campbell i M. O'Brien: </a:t>
            </a:r>
            <a:r>
              <a:rPr lang="hr-HR" dirty="0" err="1"/>
              <a:t>Sources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Pentateuch</a:t>
            </a:r>
            <a:r>
              <a:rPr lang="hr-HR" dirty="0"/>
              <a:t>, 1993.</a:t>
            </a:r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112291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4E8D0FB-E76F-48FF-578A-3DF5C97DD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D331EAD-B35A-AD45-CC94-3B7843388A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hlinkClick r:id="rId2"/>
              </a:rPr>
              <a:t>https://biblija.ks.hr/knjiga-postanka/6</a:t>
            </a:r>
            <a:endParaRPr lang="hr-HR" dirty="0"/>
          </a:p>
          <a:p>
            <a:r>
              <a:rPr lang="hr-HR" dirty="0">
                <a:hlinkClick r:id="rId3"/>
              </a:rPr>
              <a:t>https://www.youtube.com/watch?v=To60-nRkVZ8</a:t>
            </a:r>
            <a:endParaRPr lang="hr-HR" dirty="0"/>
          </a:p>
          <a:p>
            <a:r>
              <a:rPr lang="hr-HR" dirty="0">
                <a:hlinkClick r:id="rId4"/>
              </a:rPr>
              <a:t>https://www.gutenberg.org/files/21765/21765-h/21765-h.htm</a:t>
            </a:r>
            <a:endParaRPr lang="hr-HR" dirty="0"/>
          </a:p>
          <a:p>
            <a:r>
              <a:rPr lang="hr-HR" dirty="0">
                <a:hlinkClick r:id="rId5"/>
              </a:rPr>
              <a:t>https://www.perseus.tufts.edu/hopper/text?doc=Perseus%3Atext%3A1999.02.0029%3Abook%3D1%3Acard%3D348</a:t>
            </a:r>
            <a:endParaRPr lang="hr-HR" dirty="0"/>
          </a:p>
          <a:p>
            <a:r>
              <a:rPr lang="en-US" dirty="0">
                <a:hlinkClick r:id="rId6" action="ppaction://hlinkfile"/>
              </a:rPr>
              <a:t>file:///C:/Users/%C5%A0kola/Downloads/Hasagic.pdf</a:t>
            </a:r>
            <a:endParaRPr lang="hr-HR" dirty="0"/>
          </a:p>
          <a:p>
            <a:r>
              <a:rPr lang="hr-HR" dirty="0">
                <a:hlinkClick r:id="rId7"/>
              </a:rPr>
              <a:t>https://www.biblecartoons.co.uk/cartoons/genesis-06-09-the-flood-noah-s-ark</a:t>
            </a:r>
            <a:endParaRPr lang="hr-HR" dirty="0"/>
          </a:p>
          <a:p>
            <a:endParaRPr lang="hr-HR" dirty="0"/>
          </a:p>
          <a:p>
            <a:endParaRPr lang="en-US" dirty="0"/>
          </a:p>
          <a:p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840022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76E0BC0-0808-CAB2-6FC4-4A7425AAE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C19E399-77F9-B09E-481F-2B5E22D20F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hlinkClick r:id="rId2"/>
              </a:rPr>
              <a:t>https://www.youtube.com/watch?v=fdu10cX3pWA </a:t>
            </a:r>
            <a:endParaRPr lang="hr-HR" dirty="0"/>
          </a:p>
          <a:p>
            <a:r>
              <a:rPr lang="hr-HR" dirty="0">
                <a:hlinkClick r:id="rId3" action="ppaction://hlinkfile"/>
              </a:rPr>
              <a:t>Noa film najava</a:t>
            </a:r>
            <a:endParaRPr lang="hr-HR" dirty="0"/>
          </a:p>
          <a:p>
            <a:endParaRPr lang="hr-HR" dirty="0"/>
          </a:p>
          <a:p>
            <a:r>
              <a:rPr lang="hr-HR" dirty="0">
                <a:hlinkClick r:id="rId4"/>
              </a:rPr>
              <a:t>https://www.youtube.com/watch?v=9f4uF4Va9gI</a:t>
            </a:r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926803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3FBC96C-16D2-F2EF-A4D3-172CC892A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/>
              <a:t>Deukalion</a:t>
            </a:r>
            <a:r>
              <a:rPr lang="hr-HR" dirty="0"/>
              <a:t> i Pira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F944DDD-0813-0CC3-EFC0-AD1641D0F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640" y="2186940"/>
            <a:ext cx="10195560" cy="3765804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Zeus je odlučio uništiti ljudski rod zbog pokvarenosti. Poslao je na zemlju potop. Spasio se je jedino </a:t>
            </a:r>
            <a:r>
              <a:rPr lang="hr-HR" sz="1800" kern="1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Deukalion</a:t>
            </a:r>
            <a:r>
              <a:rPr lang="hr-HR" sz="18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sa svojom ženom Pirom jer mu je njegov otac  Prometej na vrijeme otkrio Zeusovu namjeru. </a:t>
            </a:r>
            <a:r>
              <a:rPr lang="hr-HR" sz="1800" kern="1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Deukalion</a:t>
            </a:r>
            <a:r>
              <a:rPr lang="hr-HR" sz="18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je načinio veliku arku opskrbio se zalihama hrane i nakon devet dana strašne  poplave, kada je voda počela opadati pristao na goru Parnas.  Nakon potopa prinio je žrtvu zahvalnicu za spas i time stekao Zeusovu naklonost te mu je dozvolio da iznova nastani svijet ljudima. Zeus je zapovjedio </a:t>
            </a:r>
            <a:r>
              <a:rPr lang="hr-HR" sz="1800" kern="1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Deukalionu</a:t>
            </a:r>
            <a:r>
              <a:rPr lang="hr-HR" sz="18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i Piri da iza sebe bacaju »kosti velike majke«. Shvativši smisao Zeusove odredbe (»velika majka« je zemlja), bacali su se iza sebe kamenje. Od </a:t>
            </a:r>
            <a:r>
              <a:rPr lang="hr-HR" sz="1800" kern="1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Deukalionova</a:t>
            </a:r>
            <a:r>
              <a:rPr lang="hr-HR" sz="18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kamenja nastali su muškarci, a od </a:t>
            </a:r>
            <a:r>
              <a:rPr lang="hr-HR" sz="1800" kern="1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Pirinih</a:t>
            </a:r>
            <a:r>
              <a:rPr lang="hr-HR" sz="18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žene. Zemlju su napučili ljudi novog roda: ljudi od kamena.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200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Zamarovsky</a:t>
            </a:r>
            <a:r>
              <a:rPr lang="hr-HR" sz="12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Junaci antičkih mitova, ŠK Zagreb, 1973.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sz="1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027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67100C5-BB93-C6B1-33BD-F9DBFE674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F012316-00C8-280A-B8DB-E420826960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U mitologiji, priča kaže da je Zeus želio uništiti čitav ljudski rod zbog zločina </a:t>
            </a:r>
            <a:r>
              <a:rPr lang="hr-HR" dirty="0" err="1"/>
              <a:t>Likaonovih</a:t>
            </a:r>
            <a:r>
              <a:rPr lang="hr-HR" dirty="0"/>
              <a:t> sinova. Prometej je upozorio </a:t>
            </a:r>
            <a:r>
              <a:rPr lang="hr-HR" dirty="0" err="1"/>
              <a:t>Deukaliona</a:t>
            </a:r>
            <a:r>
              <a:rPr lang="hr-HR" dirty="0"/>
              <a:t> da sagradi lađu i u nju se skloni za vrijeme potopa koji je trajao 9 dana i 9 noći bez prestanka. </a:t>
            </a:r>
            <a:r>
              <a:rPr lang="hr-HR" dirty="0" err="1"/>
              <a:t>Deukalion</a:t>
            </a:r>
            <a:r>
              <a:rPr lang="hr-HR" dirty="0"/>
              <a:t> i Pira su se pomolili božici </a:t>
            </a:r>
            <a:r>
              <a:rPr lang="hr-HR" dirty="0" err="1"/>
              <a:t>Temidi</a:t>
            </a:r>
            <a:r>
              <a:rPr lang="hr-HR" dirty="0"/>
              <a:t> za spas ljudskoga roda. Ona im je rekla da preko ramena bacaju kosti svoje majke. Shvatili su da je božica govorila o kostima majke Zemlje, tj. kamenju. Od kamenja koje je bacila Pira nastale su žene, a od kamenja koje je bacio </a:t>
            </a:r>
            <a:r>
              <a:rPr lang="hr-HR" dirty="0" err="1"/>
              <a:t>Deukalion</a:t>
            </a:r>
            <a:r>
              <a:rPr lang="hr-HR" dirty="0"/>
              <a:t> muškarci.[1]</a:t>
            </a:r>
          </a:p>
          <a:p>
            <a:endParaRPr lang="hr-HR" dirty="0"/>
          </a:p>
          <a:p>
            <a:r>
              <a:rPr lang="hr-HR" dirty="0"/>
              <a:t>Izvor</a:t>
            </a:r>
          </a:p>
          <a:p>
            <a:r>
              <a:rPr lang="hr-HR" dirty="0"/>
              <a:t> </a:t>
            </a:r>
            <a:r>
              <a:rPr lang="hr-HR" dirty="0" err="1"/>
              <a:t>Graves</a:t>
            </a:r>
            <a:r>
              <a:rPr lang="hr-HR" dirty="0"/>
              <a:t>, Robert (2003) Grčki mitovi, Zagreb</a:t>
            </a:r>
          </a:p>
        </p:txBody>
      </p:sp>
    </p:spTree>
    <p:extLst>
      <p:ext uri="{BB962C8B-B14F-4D97-AF65-F5344CB8AC3E}">
        <p14:creationId xmlns:p14="http://schemas.microsoft.com/office/powerpoint/2010/main" val="971985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>
            <a:extLst>
              <a:ext uri="{FF2B5EF4-FFF2-40B4-BE49-F238E27FC236}">
                <a16:creationId xmlns:a16="http://schemas.microsoft.com/office/drawing/2014/main" id="{0F64B8DB-81B9-77C5-5FDF-D825F4D9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Rezervirano mjesto sadržaja 4" descr="Slika na kojoj se prikazuje skeč, crtež, drvorez, Tisak&#10;&#10;Opis je automatski generiran">
            <a:extLst>
              <a:ext uri="{FF2B5EF4-FFF2-40B4-BE49-F238E27FC236}">
                <a16:creationId xmlns:a16="http://schemas.microsoft.com/office/drawing/2014/main" id="{3F55217F-FF30-BBDE-FB05-52C32EF9A0D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14078" r="-1" b="-1"/>
          <a:stretch/>
        </p:blipFill>
        <p:spPr>
          <a:xfrm>
            <a:off x="1066800" y="2103120"/>
            <a:ext cx="4663440" cy="3749040"/>
          </a:xfrm>
          <a:prstGeom prst="rect">
            <a:avLst/>
          </a:prstGeom>
          <a:noFill/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0E5C7B54-9400-ADCD-3F3C-B3748BE9BE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>
            <a:normAutofit/>
          </a:bodyPr>
          <a:lstStyle/>
          <a:p>
            <a:r>
              <a:rPr lang="hr-HR" dirty="0" err="1"/>
              <a:t>Deukalion</a:t>
            </a:r>
            <a:r>
              <a:rPr lang="hr-HR" dirty="0"/>
              <a:t> i Pira u ilustraciji izdanja </a:t>
            </a:r>
            <a:r>
              <a:rPr lang="hr-HR" dirty="0" err="1"/>
              <a:t>Ovidijevih</a:t>
            </a:r>
            <a:r>
              <a:rPr lang="hr-HR" dirty="0"/>
              <a:t> Metamorfoza iz 1562.</a:t>
            </a:r>
          </a:p>
          <a:p>
            <a:endParaRPr lang="hr-H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001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96B8367-8479-DAEF-AE30-68601ABAC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/>
              <a:t>Deukalion</a:t>
            </a:r>
            <a:r>
              <a:rPr lang="hr-HR" dirty="0"/>
              <a:t> i Pira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D32224B-7E4F-C8AE-E8EC-451393702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hr-HR" sz="7200" dirty="0"/>
              <a:t>Poveznice za film</a:t>
            </a:r>
          </a:p>
          <a:p>
            <a:endParaRPr lang="hr-HR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7200" u="sng" kern="100" dirty="0" err="1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"/>
              </a:rPr>
              <a:t>The</a:t>
            </a:r>
            <a:r>
              <a:rPr lang="hr-HR" sz="72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hr-HR" sz="7200" u="sng" kern="100" dirty="0" err="1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"/>
              </a:rPr>
              <a:t>Flood</a:t>
            </a:r>
            <a:r>
              <a:rPr lang="hr-HR" sz="72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"/>
              </a:rPr>
              <a:t>: </a:t>
            </a:r>
            <a:r>
              <a:rPr lang="hr-HR" sz="7200" u="sng" kern="100" dirty="0" err="1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"/>
              </a:rPr>
              <a:t>Deucalion</a:t>
            </a:r>
            <a:r>
              <a:rPr lang="hr-HR" sz="72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hr-HR" sz="7200" u="sng" kern="100" dirty="0" err="1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"/>
              </a:rPr>
              <a:t>and</a:t>
            </a:r>
            <a:r>
              <a:rPr lang="hr-HR" sz="72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hr-HR" sz="7200" u="sng" kern="100" dirty="0" err="1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"/>
              </a:rPr>
              <a:t>Pyrrha</a:t>
            </a:r>
            <a:r>
              <a:rPr lang="hr-HR" sz="72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"/>
              </a:rPr>
              <a:t> | </a:t>
            </a:r>
            <a:r>
              <a:rPr lang="hr-HR" sz="7200" u="sng" kern="100" dirty="0" err="1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"/>
              </a:rPr>
              <a:t>Greek</a:t>
            </a:r>
            <a:r>
              <a:rPr lang="hr-HR" sz="72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hr-HR" sz="7200" u="sng" kern="100" dirty="0" err="1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"/>
              </a:rPr>
              <a:t>Mythology</a:t>
            </a:r>
            <a:r>
              <a:rPr lang="hr-HR" sz="72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hr-HR" sz="7200" u="sng" kern="100" dirty="0" err="1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"/>
              </a:rPr>
              <a:t>Explained</a:t>
            </a:r>
            <a:r>
              <a:rPr lang="hr-HR" sz="72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"/>
              </a:rPr>
              <a:t> | </a:t>
            </a:r>
            <a:r>
              <a:rPr lang="hr-HR" sz="7200" u="sng" kern="100" dirty="0" err="1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"/>
              </a:rPr>
              <a:t>Greek</a:t>
            </a:r>
            <a:r>
              <a:rPr lang="hr-HR" sz="72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hr-HR" sz="7200" u="sng" kern="100" dirty="0" err="1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"/>
              </a:rPr>
              <a:t>Mythology</a:t>
            </a:r>
            <a:r>
              <a:rPr lang="hr-HR" sz="72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hr-HR" sz="7200" u="sng" kern="100" dirty="0" err="1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"/>
              </a:rPr>
              <a:t>Stories</a:t>
            </a:r>
            <a:r>
              <a:rPr lang="hr-HR" sz="72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"/>
              </a:rPr>
              <a:t> | ASMR </a:t>
            </a:r>
            <a:r>
              <a:rPr lang="hr-HR" sz="7200" u="sng" kern="100" dirty="0" err="1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"/>
              </a:rPr>
              <a:t>Stories</a:t>
            </a:r>
            <a:r>
              <a:rPr lang="hr-HR" sz="72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"/>
              </a:rPr>
              <a:t> (youtube.com)</a:t>
            </a:r>
            <a:r>
              <a:rPr lang="hr-HR" sz="72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(14 minuta)</a:t>
            </a:r>
            <a:endParaRPr lang="hr-HR" sz="7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7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72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https://www.youtube.com/watch?v=Bb_OoCzRLH4</a:t>
            </a:r>
            <a:r>
              <a:rPr lang="hr-HR" sz="72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(15 minuta)</a:t>
            </a:r>
            <a:endParaRPr lang="hr-HR" sz="7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72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Deucalion</a:t>
            </a:r>
            <a:r>
              <a:rPr lang="hr-HR" sz="7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hr-HR" sz="72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</a:t>
            </a:r>
            <a:r>
              <a:rPr lang="hr-HR" sz="7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hr-HR" sz="72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Pyrrha</a:t>
            </a:r>
            <a:r>
              <a:rPr lang="hr-HR" sz="7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hr-HR" sz="72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</a:t>
            </a:r>
            <a:r>
              <a:rPr lang="hr-HR" sz="7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Great </a:t>
            </a:r>
            <a:r>
              <a:rPr lang="hr-HR" sz="72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Flood</a:t>
            </a:r>
            <a:r>
              <a:rPr lang="hr-HR" sz="7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hr-HR" sz="72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Part</a:t>
            </a:r>
            <a:r>
              <a:rPr lang="hr-HR" sz="7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3 | A Tale </a:t>
            </a:r>
            <a:r>
              <a:rPr lang="hr-HR" sz="72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from</a:t>
            </a:r>
            <a:r>
              <a:rPr lang="hr-HR" sz="7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hr-HR" sz="72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Greek</a:t>
            </a:r>
            <a:r>
              <a:rPr lang="hr-HR" sz="7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hr-HR" sz="72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Mythology</a:t>
            </a:r>
            <a:endParaRPr lang="hr-HR" sz="7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7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7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deukalion</a:t>
            </a:r>
            <a:r>
              <a:rPr lang="hr-HR" sz="7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 pira </a:t>
            </a:r>
            <a:r>
              <a:rPr lang="hr-HR" sz="7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myth</a:t>
            </a:r>
            <a:r>
              <a:rPr lang="hr-HR" sz="7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(animirani film) (4 minute)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7200" u="sng" kern="100" dirty="0" err="1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The</a:t>
            </a:r>
            <a:r>
              <a:rPr lang="hr-HR" sz="72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 Great </a:t>
            </a:r>
            <a:r>
              <a:rPr lang="hr-HR" sz="7200" u="sng" kern="100" dirty="0" err="1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Flood</a:t>
            </a:r>
            <a:r>
              <a:rPr lang="hr-HR" sz="72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hr-HR" sz="7200" u="sng" kern="100" dirty="0" err="1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of</a:t>
            </a:r>
            <a:r>
              <a:rPr lang="hr-HR" sz="72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hr-HR" sz="7200" u="sng" kern="100" dirty="0" err="1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Greek</a:t>
            </a:r>
            <a:r>
              <a:rPr lang="hr-HR" sz="72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hr-HR" sz="7200" u="sng" kern="100" dirty="0" err="1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Mythology</a:t>
            </a:r>
            <a:r>
              <a:rPr lang="hr-HR" sz="72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 - </a:t>
            </a:r>
            <a:r>
              <a:rPr lang="hr-HR" sz="7200" u="sng" kern="100" dirty="0" err="1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Greek</a:t>
            </a:r>
            <a:r>
              <a:rPr lang="hr-HR" sz="72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hr-HR" sz="7200" u="sng" kern="100" dirty="0" err="1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Mythology</a:t>
            </a:r>
            <a:r>
              <a:rPr lang="hr-HR" sz="72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hr-HR" sz="7200" u="sng" kern="100" dirty="0" err="1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in</a:t>
            </a:r>
            <a:r>
              <a:rPr lang="hr-HR" sz="72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hr-HR" sz="7200" u="sng" kern="100" dirty="0" err="1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Comics</a:t>
            </a:r>
            <a:r>
              <a:rPr lang="hr-HR" sz="72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 - </a:t>
            </a:r>
            <a:r>
              <a:rPr lang="hr-HR" sz="7200" u="sng" kern="100" dirty="0" err="1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See</a:t>
            </a:r>
            <a:r>
              <a:rPr lang="hr-HR" sz="72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 U </a:t>
            </a:r>
            <a:r>
              <a:rPr lang="hr-HR" sz="7200" u="sng" kern="100" dirty="0" err="1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in</a:t>
            </a:r>
            <a:r>
              <a:rPr lang="hr-HR" sz="72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hr-HR" sz="7200" u="sng" kern="100" dirty="0" err="1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History</a:t>
            </a:r>
            <a:r>
              <a:rPr lang="hr-HR" sz="72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 (youtube.com)</a:t>
            </a:r>
            <a:endParaRPr lang="hr-HR" sz="7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7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hr-HR" dirty="0"/>
              <a:t> 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87745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E0555CAF-20EC-8264-C5D0-86A2588A4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Mrežni medijski sadržaji 3" title="The Great Flood of Greek Mythology - Greek Mythology in Comics - See U in History">
            <a:hlinkClick r:id="" action="ppaction://media"/>
            <a:extLst>
              <a:ext uri="{FF2B5EF4-FFF2-40B4-BE49-F238E27FC236}">
                <a16:creationId xmlns:a16="http://schemas.microsoft.com/office/drawing/2014/main" id="{3797F769-36A9-369C-2BC1-60B23F8DC78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89253" y="2103120"/>
            <a:ext cx="6813493" cy="38496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37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FIVE">
      <a:dk1>
        <a:sysClr val="windowText" lastClr="000000"/>
      </a:dk1>
      <a:lt1>
        <a:sysClr val="window" lastClr="FFFFFF"/>
      </a:lt1>
      <a:dk2>
        <a:srgbClr val="505046"/>
      </a:dk2>
      <a:lt2>
        <a:srgbClr val="F5F6F4"/>
      </a:lt2>
      <a:accent1>
        <a:srgbClr val="57903F"/>
      </a:accent1>
      <a:accent2>
        <a:srgbClr val="F03F2B"/>
      </a:accent2>
      <a:accent3>
        <a:srgbClr val="3488A0"/>
      </a:accent3>
      <a:accent4>
        <a:srgbClr val="F8D22F"/>
      </a:accent4>
      <a:accent5>
        <a:srgbClr val="5CC6D6"/>
      </a:accent5>
      <a:accent6>
        <a:srgbClr val="B8D233"/>
      </a:accent6>
      <a:hlink>
        <a:srgbClr val="00B0F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674_TF78438558" id="{2DC8EEE3-4BE4-4430-AC86-B06E24574DD1}" vid="{3985B9FD-0530-464B-A2AD-C0856C376533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8ad5942-de4f-494e-8cd7-fcff3be963fd" xsi:nil="true"/>
    <lcf76f155ced4ddcb4097134ff3c332f xmlns="e7b8cc12-887a-4d4d-ba48-7166d3f8d3b4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14E3A82C30A4D4BBF21283C2C008BAA" ma:contentTypeVersion="11" ma:contentTypeDescription="Stvaranje novog dokumenta." ma:contentTypeScope="" ma:versionID="83b9bce3bb2972a5daf5afdfb7891a0d">
  <xsd:schema xmlns:xsd="http://www.w3.org/2001/XMLSchema" xmlns:xs="http://www.w3.org/2001/XMLSchema" xmlns:p="http://schemas.microsoft.com/office/2006/metadata/properties" xmlns:ns2="e7b8cc12-887a-4d4d-ba48-7166d3f8d3b4" xmlns:ns3="c8ad5942-de4f-494e-8cd7-fcff3be963fd" targetNamespace="http://schemas.microsoft.com/office/2006/metadata/properties" ma:root="true" ma:fieldsID="7bf8e5e41ae438fb09b8e119f1c60473" ns2:_="" ns3:_="">
    <xsd:import namespace="e7b8cc12-887a-4d4d-ba48-7166d3f8d3b4"/>
    <xsd:import namespace="c8ad5942-de4f-494e-8cd7-fcff3be963f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DateTake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b8cc12-887a-4d4d-ba48-7166d3f8d3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Oznake slika" ma:readOnly="false" ma:fieldId="{5cf76f15-5ced-4ddc-b409-7134ff3c332f}" ma:taxonomyMulti="true" ma:sspId="a0d909bf-645b-46a2-8bb9-ccdb743347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ad5942-de4f-494e-8cd7-fcff3be963fd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582b6ff0-1112-4113-b077-13e8a1f0d296}" ma:internalName="TaxCatchAll" ma:showField="CatchAllData" ma:web="c8ad5942-de4f-494e-8cd7-fcff3be963f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sadržaja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DC151E4-349A-4140-80C9-51CEA25A2E2A}">
  <ds:schemaRefs>
    <ds:schemaRef ds:uri="http://schemas.microsoft.com/office/2006/metadata/properties"/>
    <ds:schemaRef ds:uri="http://schemas.microsoft.com/office/infopath/2007/PartnerControls"/>
    <ds:schemaRef ds:uri="c8ad5942-de4f-494e-8cd7-fcff3be963fd"/>
    <ds:schemaRef ds:uri="e7b8cc12-887a-4d4d-ba48-7166d3f8d3b4"/>
  </ds:schemaRefs>
</ds:datastoreItem>
</file>

<file path=customXml/itemProps2.xml><?xml version="1.0" encoding="utf-8"?>
<ds:datastoreItem xmlns:ds="http://schemas.openxmlformats.org/officeDocument/2006/customXml" ds:itemID="{3A3E3986-AC19-4122-877D-ABF3892D9E2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9D35563-89DF-48BB-AB28-165305EF2DF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7b8cc12-887a-4d4d-ba48-7166d3f8d3b4"/>
    <ds:schemaRef ds:uri="c8ad5942-de4f-494e-8cd7-fcff3be963f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{70BB7527-9726-4F20-8EE2-524789C87F4F}tf78438558_win32</Template>
  <TotalTime>1100</TotalTime>
  <Words>2984</Words>
  <Application>Microsoft Office PowerPoint</Application>
  <PresentationFormat>Široki zaslon</PresentationFormat>
  <Paragraphs>198</Paragraphs>
  <Slides>43</Slides>
  <Notes>5</Notes>
  <HiddenSlides>0</HiddenSlides>
  <MMClips>1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43</vt:i4>
      </vt:variant>
    </vt:vector>
  </HeadingPairs>
  <TitlesOfParts>
    <vt:vector size="49" baseType="lpstr">
      <vt:lpstr>A Plantin</vt:lpstr>
      <vt:lpstr>Aptos</vt:lpstr>
      <vt:lpstr>Calibri</vt:lpstr>
      <vt:lpstr>Century Gothic</vt:lpstr>
      <vt:lpstr>Garamond</vt:lpstr>
      <vt:lpstr>SavonVTI</vt:lpstr>
      <vt:lpstr>Antička mitologija kroz prizmu transmedijalnosti</vt:lpstr>
      <vt:lpstr>Transmedij </vt:lpstr>
      <vt:lpstr>Antički mit - POTOP(priča o velikom potopu stara 5000 godina)</vt:lpstr>
      <vt:lpstr>PowerPoint prezentacija</vt:lpstr>
      <vt:lpstr>Deukalion i Pira</vt:lpstr>
      <vt:lpstr>PowerPoint prezentacija</vt:lpstr>
      <vt:lpstr>PowerPoint prezentacija</vt:lpstr>
      <vt:lpstr>Deukalion i Pira</vt:lpstr>
      <vt:lpstr>PowerPoint prezentacija</vt:lpstr>
      <vt:lpstr>Deukalion i Pira</vt:lpstr>
      <vt:lpstr>Sumerski mit o potopu </vt:lpstr>
      <vt:lpstr>PowerPoint prezentacija</vt:lpstr>
      <vt:lpstr>Utnapištim i Ep o Gilgamešu </vt:lpstr>
      <vt:lpstr>PowerPoint prezentacija</vt:lpstr>
      <vt:lpstr>PowerPoint prezentacija</vt:lpstr>
      <vt:lpstr>Akadski Ep Atrahasis </vt:lpstr>
      <vt:lpstr>Biblija, Knjiga Postanka, Potop 6-9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Sličnosti između priče o Noinoj arci, sumerske priče o Ziusudri te babilonskih priča o Atrahasisu i Utnapištimu vidljive su u odgovarajućim dijelovima pojedinih inačica</vt:lpstr>
      <vt:lpstr>PowerPoint prezentacija</vt:lpstr>
      <vt:lpstr>PowerPoint prezentacija</vt:lpstr>
      <vt:lpstr>PowerPoint prezentacija</vt:lpstr>
      <vt:lpstr>Noina arka</vt:lpstr>
      <vt:lpstr>PowerPoint prezentacija</vt:lpstr>
      <vt:lpstr>Filmski spektakl „Noah“ </vt:lpstr>
      <vt:lpstr>PowerPoint prezentacija</vt:lpstr>
      <vt:lpstr>PowerPoint prezentacija</vt:lpstr>
      <vt:lpstr>Strip -  Noina arka</vt:lpstr>
      <vt:lpstr>PowerPoint prezentacija</vt:lpstr>
      <vt:lpstr>PowerPoint prezentacija</vt:lpstr>
      <vt:lpstr>PowerPoint prezentacija</vt:lpstr>
      <vt:lpstr>Boner's Ark</vt:lpstr>
      <vt:lpstr>Ovidije, Metamorfoze I, 1 381- 394 </vt:lpstr>
      <vt:lpstr>PowerPoint prezentacija</vt:lpstr>
      <vt:lpstr>PowerPoint prezentacija</vt:lpstr>
      <vt:lpstr>Literatura: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Ružica Jauk</dc:creator>
  <cp:lastModifiedBy>Ružica Jauk</cp:lastModifiedBy>
  <cp:revision>19</cp:revision>
  <dcterms:created xsi:type="dcterms:W3CDTF">2024-08-09T11:54:41Z</dcterms:created>
  <dcterms:modified xsi:type="dcterms:W3CDTF">2026-02-12T15:23:02Z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0x010100D14E3A82C30A4D4BBF21283C2C008BAA</vt:lpwstr>
  </property>
</Properties>
</file>